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notesSlides/notesSlide5.xml" ContentType="application/vnd.openxmlformats-officedocument.presentationml.notesSlide+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notesSlides/notesSlide11.xml" ContentType="application/vnd.openxmlformats-officedocument.presentationml.notesSlide+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notesSlides/notesSlide15.xml" ContentType="application/vnd.openxmlformats-officedocument.presentationml.notesSlide+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notesSlides/notesSlide18.xml" ContentType="application/vnd.openxmlformats-officedocument.presentationml.notesSlide+xml"/>
  <Override PartName="/ppt/tags/tag81.xml" ContentType="application/vnd.openxmlformats-officedocument.presentationml.tags+xml"/>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tags/tag83.xml" ContentType="application/vnd.openxmlformats-officedocument.presentationml.tags+xml"/>
  <Override PartName="/ppt/notesSlides/notesSlide21.xml" ContentType="application/vnd.openxmlformats-officedocument.presentationml.notesSlide+xml"/>
  <Override PartName="/ppt/tags/tag8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86" r:id="rId4"/>
    <p:sldId id="287" r:id="rId5"/>
    <p:sldId id="266" r:id="rId6"/>
    <p:sldId id="267" r:id="rId7"/>
    <p:sldId id="268" r:id="rId8"/>
    <p:sldId id="269" r:id="rId9"/>
    <p:sldId id="285" r:id="rId10"/>
    <p:sldId id="273" r:id="rId11"/>
    <p:sldId id="274" r:id="rId12"/>
    <p:sldId id="276" r:id="rId13"/>
    <p:sldId id="277" r:id="rId14"/>
    <p:sldId id="278" r:id="rId15"/>
    <p:sldId id="279" r:id="rId16"/>
    <p:sldId id="284" r:id="rId17"/>
    <p:sldId id="280" r:id="rId18"/>
    <p:sldId id="281" r:id="rId19"/>
    <p:sldId id="271" r:id="rId20"/>
    <p:sldId id="282" r:id="rId21"/>
    <p:sldId id="263" r:id="rId22"/>
    <p:sldId id="264"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440"/>
    <a:srgbClr val="E7F2F8"/>
    <a:srgbClr val="A9CFE3"/>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76393" autoAdjust="0"/>
  </p:normalViewPr>
  <p:slideViewPr>
    <p:cSldViewPr snapToGrid="0">
      <p:cViewPr varScale="1">
        <p:scale>
          <a:sx n="49" d="100"/>
          <a:sy n="49" d="100"/>
        </p:scale>
        <p:origin x="1312" y="24"/>
      </p:cViewPr>
      <p:guideLst>
        <p:guide orient="horz" pos="2097"/>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2022/5/14</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2022/5/14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27497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82665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71430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374849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387324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100919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145051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62867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53855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97882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2684046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天象一号”是由中国气象局大气探测技术中心与航天科工集团公司共同开发的无人船气象探测系统。该系统的海上无人探测平台被命名为“天象一号”，这是我国自主研发的第一艘实际应用的无人驾驶沿海航行探测平台，填补了国内海洋气象动态探测空白，在应对海洋突发事件和海洋、大型湖泊等方面的环境监测和灾害预警上意义重大。在青岛奥帆赛期间，“天象一号”无人船将完成海上航行区域、指定区域（奥帆赛赛区）或特定水域（如关注区域等）的气象、水文参数测量任务，提供风速、风向、气温、水温等数据</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82515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天象一号”是由中国气象局大气探测技术中心与航天科工集团公司共同开发的无人船气象探测系统。该系统的海上无人探测平台被命名为“天象一号”，这是我国自主研发的第一艘实际应用的无人驾驶沿海航行探测平台，填补了国内海洋气象动态探测空白，在应对海洋突发事件和海洋、大型湖泊等方面的环境监测和灾害预警上意义重大。在青岛奥帆赛期间，“天象一号”无人船将完成海上航行区域、指定区域（奥帆赛赛区）或特定水域（如关注区域等）的气象、水文参数测量任务，提供风速、风向、气温、水温等数据</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298269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542841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264952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276204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85018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977667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2022/5/14</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5.xml"/><Relationship Id="rId5"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sv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svg"/><Relationship Id="rId2" Type="http://schemas.openxmlformats.org/officeDocument/2006/relationships/slideLayout" Target="../slideLayouts/slideLayout1.xml"/><Relationship Id="rId1" Type="http://schemas.openxmlformats.org/officeDocument/2006/relationships/tags" Target="../tags/tag7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svg"/><Relationship Id="rId2" Type="http://schemas.openxmlformats.org/officeDocument/2006/relationships/slideLayout" Target="../slideLayouts/slideLayout1.xml"/><Relationship Id="rId1" Type="http://schemas.openxmlformats.org/officeDocument/2006/relationships/tags" Target="../tags/tag71.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53"/>
          <p:cNvPicPr>
            <a:picLocks noChangeAspect="1"/>
          </p:cNvPicPr>
          <p:nvPr/>
        </p:nvPicPr>
        <p:blipFill>
          <a:blip r:embed="rId4"/>
          <a:srcRect t="22591" b="13766"/>
          <a:stretch>
            <a:fillRect/>
          </a:stretch>
        </p:blipFill>
        <p:spPr>
          <a:xfrm>
            <a:off x="4445" y="2172970"/>
            <a:ext cx="7863205" cy="5004435"/>
          </a:xfrm>
          <a:prstGeom prst="rect">
            <a:avLst/>
          </a:prstGeom>
        </p:spPr>
      </p:pic>
      <p:sp>
        <p:nvSpPr>
          <p:cNvPr id="10" name="文本框 9"/>
          <p:cNvSpPr txBox="1"/>
          <p:nvPr/>
        </p:nvSpPr>
        <p:spPr>
          <a:xfrm>
            <a:off x="3379761" y="2095969"/>
            <a:ext cx="6977022" cy="1077218"/>
          </a:xfrm>
          <a:prstGeom prst="rect">
            <a:avLst/>
          </a:prstGeom>
          <a:noFill/>
        </p:spPr>
        <p:txBody>
          <a:bodyPr wrap="square" rtlCol="0">
            <a:spAutoFit/>
          </a:bodyPr>
          <a:lstStyle/>
          <a:p>
            <a:pPr algn="l">
              <a:lnSpc>
                <a:spcPct val="100000"/>
              </a:lnSpc>
            </a:pPr>
            <a:r>
              <a:rPr lang="zh-CN" altLang="zh-CN" sz="3200" kern="100" dirty="0">
                <a:solidFill>
                  <a:srgbClr val="000000"/>
                </a:solidFill>
                <a:effectLst/>
                <a:latin typeface="思源黑体" panose="020B0400000000000000" pitchFamily="34" charset="-122"/>
                <a:ea typeface="思源黑体" panose="020B0400000000000000" pitchFamily="34" charset="-122"/>
                <a:cs typeface="Times New Roman" panose="02020603050405020304" pitchFamily="18" charset="0"/>
              </a:rPr>
              <a:t>面向多任务点的无人艇协同路径规划与跟踪控制方法研究</a:t>
            </a:r>
            <a:endParaRPr lang="en-US" altLang="zh-CN" sz="3200" dirty="0">
              <a:solidFill>
                <a:srgbClr val="4F4440"/>
              </a:solidFill>
              <a:latin typeface="思源黑体" panose="020B0400000000000000" pitchFamily="34" charset="-122"/>
              <a:ea typeface="思源黑体" panose="020B0400000000000000" pitchFamily="34" charset="-122"/>
              <a:cs typeface="Calibri" panose="020F0502020204030204" charset="0"/>
            </a:endParaRPr>
          </a:p>
        </p:txBody>
      </p:sp>
      <p:sp>
        <p:nvSpPr>
          <p:cNvPr id="11" name="文本框 10"/>
          <p:cNvSpPr txBox="1"/>
          <p:nvPr/>
        </p:nvSpPr>
        <p:spPr>
          <a:xfrm>
            <a:off x="5132437" y="3607936"/>
            <a:ext cx="2352040" cy="707886"/>
          </a:xfrm>
          <a:prstGeom prst="rect">
            <a:avLst/>
          </a:prstGeom>
          <a:noFill/>
        </p:spPr>
        <p:txBody>
          <a:bodyPr wrap="square" rtlCol="0">
            <a:spAutoFit/>
          </a:bodyPr>
          <a:lstStyle/>
          <a:p>
            <a:r>
              <a:rPr lang="zh-CN" altLang="en-US" sz="2000" dirty="0">
                <a:solidFill>
                  <a:srgbClr val="4F4440"/>
                </a:solidFill>
                <a:latin typeface="思源黑体" panose="020B0400000000000000" pitchFamily="34" charset="-122"/>
                <a:ea typeface="思源黑体" panose="020B0400000000000000" pitchFamily="34" charset="-122"/>
              </a:rPr>
              <a:t>指导老师</a:t>
            </a:r>
            <a:r>
              <a:rPr lang="en-US" altLang="zh-CN" sz="2000" dirty="0">
                <a:solidFill>
                  <a:srgbClr val="4F4440"/>
                </a:solidFill>
                <a:latin typeface="思源黑体" panose="020B0400000000000000" pitchFamily="34" charset="-122"/>
                <a:ea typeface="思源黑体" panose="020B0400000000000000" pitchFamily="34" charset="-122"/>
              </a:rPr>
              <a:t>: </a:t>
            </a:r>
            <a:r>
              <a:rPr lang="zh-CN" altLang="en-US" sz="2000" dirty="0">
                <a:solidFill>
                  <a:srgbClr val="4F4440"/>
                </a:solidFill>
                <a:latin typeface="思源黑体" panose="020B0400000000000000" pitchFamily="34" charset="-122"/>
                <a:ea typeface="思源黑体" panose="020B0400000000000000" pitchFamily="34" charset="-122"/>
              </a:rPr>
              <a:t>姚鹏</a:t>
            </a:r>
            <a:endParaRPr lang="en-US" altLang="zh-CN" sz="2000" dirty="0">
              <a:solidFill>
                <a:srgbClr val="4F4440"/>
              </a:solidFill>
              <a:latin typeface="思源黑体" panose="020B0400000000000000" pitchFamily="34" charset="-122"/>
              <a:ea typeface="思源黑体" panose="020B0400000000000000" pitchFamily="34" charset="-122"/>
            </a:endParaRPr>
          </a:p>
          <a:p>
            <a:r>
              <a:rPr lang="zh-CN" altLang="en-US" sz="2000" dirty="0">
                <a:solidFill>
                  <a:srgbClr val="4F4440"/>
                </a:solidFill>
                <a:latin typeface="思源黑体" panose="020B0400000000000000" pitchFamily="34" charset="-122"/>
                <a:ea typeface="思源黑体" panose="020B0400000000000000" pitchFamily="34" charset="-122"/>
              </a:rPr>
              <a:t>汇报人</a:t>
            </a:r>
            <a:r>
              <a:rPr lang="en-US" altLang="zh-CN" sz="2000" dirty="0">
                <a:solidFill>
                  <a:srgbClr val="4F4440"/>
                </a:solidFill>
                <a:latin typeface="思源黑体" panose="020B0400000000000000" pitchFamily="34" charset="-122"/>
                <a:ea typeface="思源黑体" panose="020B0400000000000000" pitchFamily="34" charset="-122"/>
              </a:rPr>
              <a:t>: </a:t>
            </a:r>
            <a:r>
              <a:rPr lang="zh-CN" altLang="en-US" sz="2000" dirty="0">
                <a:solidFill>
                  <a:srgbClr val="4F4440"/>
                </a:solidFill>
                <a:latin typeface="思源黑体" panose="020B0400000000000000" pitchFamily="34" charset="-122"/>
                <a:ea typeface="思源黑体" panose="020B0400000000000000" pitchFamily="34" charset="-122"/>
              </a:rPr>
              <a:t>张克明</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平滑路径</a:t>
            </a:r>
            <a:endParaRPr lang="zh-CN" altLang="en-US" sz="3200" dirty="0">
              <a:latin typeface="思源黑体" panose="020B0400000000000000" pitchFamily="34" charset="-122"/>
              <a:ea typeface="思源黑体" panose="020B0400000000000000" pitchFamily="34" charset="-122"/>
            </a:endParaRPr>
          </a:p>
        </p:txBody>
      </p:sp>
      <p:pic>
        <p:nvPicPr>
          <p:cNvPr id="3" name="图形 2">
            <a:extLst>
              <a:ext uri="{FF2B5EF4-FFF2-40B4-BE49-F238E27FC236}">
                <a16:creationId xmlns:a16="http://schemas.microsoft.com/office/drawing/2014/main" id="{BBA328B2-3986-D59C-96BE-ABA08EE33C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2254" y="1036499"/>
            <a:ext cx="5213879" cy="5213879"/>
          </a:xfrm>
          <a:prstGeom prst="rect">
            <a:avLst/>
          </a:prstGeom>
        </p:spPr>
      </p:pic>
      <p:pic>
        <p:nvPicPr>
          <p:cNvPr id="7" name="图片 6">
            <a:extLst>
              <a:ext uri="{FF2B5EF4-FFF2-40B4-BE49-F238E27FC236}">
                <a16:creationId xmlns:a16="http://schemas.microsoft.com/office/drawing/2014/main" id="{A232C7DF-263A-2B1E-F3CA-5A98F11FC57F}"/>
              </a:ext>
            </a:extLst>
          </p:cNvPr>
          <p:cNvPicPr>
            <a:picLocks noChangeAspect="1"/>
          </p:cNvPicPr>
          <p:nvPr/>
        </p:nvPicPr>
        <p:blipFill>
          <a:blip r:embed="rId6"/>
          <a:stretch>
            <a:fillRect/>
          </a:stretch>
        </p:blipFill>
        <p:spPr>
          <a:xfrm>
            <a:off x="6639181" y="1204376"/>
            <a:ext cx="4805567" cy="3217825"/>
          </a:xfrm>
          <a:prstGeom prst="rect">
            <a:avLst/>
          </a:prstGeom>
        </p:spPr>
      </p:pic>
    </p:spTree>
    <p:custDataLst>
      <p:tags r:id="rId1"/>
    </p:custDataLst>
    <p:extLst>
      <p:ext uri="{BB962C8B-B14F-4D97-AF65-F5344CB8AC3E}">
        <p14:creationId xmlns:p14="http://schemas.microsoft.com/office/powerpoint/2010/main" val="419407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平滑路径</a:t>
            </a:r>
            <a:endParaRPr lang="zh-CN" altLang="en-US" sz="3200" dirty="0">
              <a:latin typeface="思源黑体" panose="020B0400000000000000" pitchFamily="34" charset="-122"/>
              <a:ea typeface="思源黑体" panose="020B0400000000000000" pitchFamily="34" charset="-122"/>
            </a:endParaRPr>
          </a:p>
        </p:txBody>
      </p:sp>
      <p:sp>
        <p:nvSpPr>
          <p:cNvPr id="8" name="文本框 7">
            <a:extLst>
              <a:ext uri="{FF2B5EF4-FFF2-40B4-BE49-F238E27FC236}">
                <a16:creationId xmlns:a16="http://schemas.microsoft.com/office/drawing/2014/main" id="{11785E9B-AF6E-CC73-E70E-F41BE7416D51}"/>
              </a:ext>
            </a:extLst>
          </p:cNvPr>
          <p:cNvSpPr txBox="1"/>
          <p:nvPr/>
        </p:nvSpPr>
        <p:spPr>
          <a:xfrm>
            <a:off x="6629708" y="4503174"/>
            <a:ext cx="5147454" cy="923330"/>
          </a:xfrm>
          <a:prstGeom prst="rect">
            <a:avLst/>
          </a:prstGeom>
          <a:noFill/>
        </p:spPr>
        <p:txBody>
          <a:bodyPr wrap="square" rtlCol="0">
            <a:spAutoFit/>
          </a:bodyPr>
          <a:lstStyle/>
          <a:p>
            <a:r>
              <a:rPr lang="zh-CN" altLang="en-US" dirty="0"/>
              <a:t>曲线系数 </a:t>
            </a:r>
            <a:r>
              <a:rPr lang="en-US" altLang="zh-CN" dirty="0"/>
              <a:t>N </a:t>
            </a:r>
            <a:r>
              <a:rPr lang="zh-CN" altLang="en-US" dirty="0"/>
              <a:t>通过递归定义</a:t>
            </a:r>
            <a:endParaRPr lang="en-US" altLang="zh-CN" dirty="0"/>
          </a:p>
          <a:p>
            <a:r>
              <a:rPr lang="zh-CN" altLang="en-US" dirty="0"/>
              <a:t>路径规划输出结果</a:t>
            </a:r>
            <a:r>
              <a:rPr lang="en-US" altLang="zh-CN" dirty="0"/>
              <a:t>: </a:t>
            </a:r>
            <a:r>
              <a:rPr lang="zh-CN" altLang="en-US" dirty="0"/>
              <a:t>平滑后的</a:t>
            </a:r>
            <a:r>
              <a:rPr lang="zh-CN" altLang="en-US" b="1" dirty="0"/>
              <a:t>路径点序列</a:t>
            </a:r>
            <a:endParaRPr lang="en-US" altLang="zh-CN" b="1" dirty="0"/>
          </a:p>
          <a:p>
            <a:r>
              <a:rPr lang="en-US" altLang="zh-CN" b="1" dirty="0"/>
              <a:t>[x, y] = C(u),  u</a:t>
            </a:r>
            <a:r>
              <a:rPr lang="zh-CN" altLang="en-US" b="1" dirty="0"/>
              <a:t>∈</a:t>
            </a:r>
            <a:r>
              <a:rPr lang="en-US" altLang="zh-CN" b="1" dirty="0"/>
              <a:t>[0,1]</a:t>
            </a:r>
          </a:p>
        </p:txBody>
      </p:sp>
      <p:pic>
        <p:nvPicPr>
          <p:cNvPr id="10" name="图形 9">
            <a:extLst>
              <a:ext uri="{FF2B5EF4-FFF2-40B4-BE49-F238E27FC236}">
                <a16:creationId xmlns:a16="http://schemas.microsoft.com/office/drawing/2014/main" id="{772986E4-3619-3604-6B16-770D59FBCE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086" y="2690812"/>
            <a:ext cx="5757622" cy="3811545"/>
          </a:xfrm>
          <a:prstGeom prst="rect">
            <a:avLst/>
          </a:prstGeom>
        </p:spPr>
      </p:pic>
      <p:pic>
        <p:nvPicPr>
          <p:cNvPr id="12" name="图片 11">
            <a:extLst>
              <a:ext uri="{FF2B5EF4-FFF2-40B4-BE49-F238E27FC236}">
                <a16:creationId xmlns:a16="http://schemas.microsoft.com/office/drawing/2014/main" id="{C5E822E5-4486-7DC8-2D4F-BA518DD5F55C}"/>
              </a:ext>
            </a:extLst>
          </p:cNvPr>
          <p:cNvPicPr>
            <a:picLocks noChangeAspect="1"/>
          </p:cNvPicPr>
          <p:nvPr/>
        </p:nvPicPr>
        <p:blipFill>
          <a:blip r:embed="rId6"/>
          <a:stretch>
            <a:fillRect/>
          </a:stretch>
        </p:blipFill>
        <p:spPr>
          <a:xfrm>
            <a:off x="966019" y="1357381"/>
            <a:ext cx="9614668" cy="1237350"/>
          </a:xfrm>
          <a:prstGeom prst="rect">
            <a:avLst/>
          </a:prstGeom>
        </p:spPr>
      </p:pic>
      <p:pic>
        <p:nvPicPr>
          <p:cNvPr id="1026" name="Picture 2">
            <a:extLst>
              <a:ext uri="{FF2B5EF4-FFF2-40B4-BE49-F238E27FC236}">
                <a16:creationId xmlns:a16="http://schemas.microsoft.com/office/drawing/2014/main" id="{3FBB794B-3069-C514-0E09-64D04AB1F3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708" y="2690812"/>
            <a:ext cx="5048250" cy="1476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584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无人艇物理模型</a:t>
            </a:r>
            <a:endParaRPr lang="zh-CN" altLang="en-US" sz="3200" dirty="0">
              <a:latin typeface="思源黑体" panose="020B0400000000000000" pitchFamily="34" charset="-122"/>
              <a:ea typeface="思源黑体" panose="020B0400000000000000" pitchFamily="34" charset="-122"/>
            </a:endParaRPr>
          </a:p>
        </p:txBody>
      </p:sp>
      <p:pic>
        <p:nvPicPr>
          <p:cNvPr id="3" name="图片 2">
            <a:extLst>
              <a:ext uri="{FF2B5EF4-FFF2-40B4-BE49-F238E27FC236}">
                <a16:creationId xmlns:a16="http://schemas.microsoft.com/office/drawing/2014/main" id="{F5DAE20E-D8DA-6E1B-3A0A-BFCDFC6C85FC}"/>
              </a:ext>
            </a:extLst>
          </p:cNvPr>
          <p:cNvPicPr>
            <a:picLocks noChangeAspect="1"/>
          </p:cNvPicPr>
          <p:nvPr/>
        </p:nvPicPr>
        <p:blipFill>
          <a:blip r:embed="rId4"/>
          <a:stretch>
            <a:fillRect/>
          </a:stretch>
        </p:blipFill>
        <p:spPr>
          <a:xfrm>
            <a:off x="617903" y="1187335"/>
            <a:ext cx="3588593" cy="2738969"/>
          </a:xfrm>
          <a:prstGeom prst="rect">
            <a:avLst/>
          </a:prstGeom>
        </p:spPr>
      </p:pic>
      <p:pic>
        <p:nvPicPr>
          <p:cNvPr id="5" name="图片 4">
            <a:extLst>
              <a:ext uri="{FF2B5EF4-FFF2-40B4-BE49-F238E27FC236}">
                <a16:creationId xmlns:a16="http://schemas.microsoft.com/office/drawing/2014/main" id="{0CF91DC6-DA1A-79A3-1B0A-27E572EB5A51}"/>
              </a:ext>
            </a:extLst>
          </p:cNvPr>
          <p:cNvPicPr>
            <a:picLocks noChangeAspect="1"/>
          </p:cNvPicPr>
          <p:nvPr/>
        </p:nvPicPr>
        <p:blipFill>
          <a:blip r:embed="rId5"/>
          <a:stretch>
            <a:fillRect/>
          </a:stretch>
        </p:blipFill>
        <p:spPr>
          <a:xfrm>
            <a:off x="548199" y="3926305"/>
            <a:ext cx="4157140" cy="2374352"/>
          </a:xfrm>
          <a:prstGeom prst="rect">
            <a:avLst/>
          </a:prstGeom>
        </p:spPr>
      </p:pic>
      <p:pic>
        <p:nvPicPr>
          <p:cNvPr id="7" name="图片 6">
            <a:extLst>
              <a:ext uri="{FF2B5EF4-FFF2-40B4-BE49-F238E27FC236}">
                <a16:creationId xmlns:a16="http://schemas.microsoft.com/office/drawing/2014/main" id="{478C14D1-5A29-E741-E403-75EB653DA269}"/>
              </a:ext>
            </a:extLst>
          </p:cNvPr>
          <p:cNvPicPr>
            <a:picLocks noChangeAspect="1"/>
          </p:cNvPicPr>
          <p:nvPr/>
        </p:nvPicPr>
        <p:blipFill>
          <a:blip r:embed="rId6"/>
          <a:stretch>
            <a:fillRect/>
          </a:stretch>
        </p:blipFill>
        <p:spPr>
          <a:xfrm>
            <a:off x="4868969" y="1184010"/>
            <a:ext cx="7087406" cy="2594784"/>
          </a:xfrm>
          <a:prstGeom prst="rect">
            <a:avLst/>
          </a:prstGeom>
        </p:spPr>
      </p:pic>
      <p:sp>
        <p:nvSpPr>
          <p:cNvPr id="13" name="文本框 12">
            <a:extLst>
              <a:ext uri="{FF2B5EF4-FFF2-40B4-BE49-F238E27FC236}">
                <a16:creationId xmlns:a16="http://schemas.microsoft.com/office/drawing/2014/main" id="{569E5312-BAC5-BF53-162A-A7F7B59B30B0}"/>
              </a:ext>
            </a:extLst>
          </p:cNvPr>
          <p:cNvSpPr txBox="1"/>
          <p:nvPr/>
        </p:nvSpPr>
        <p:spPr>
          <a:xfrm>
            <a:off x="6182159" y="3978698"/>
            <a:ext cx="3942105" cy="369332"/>
          </a:xfrm>
          <a:prstGeom prst="rect">
            <a:avLst/>
          </a:prstGeom>
          <a:noFill/>
        </p:spPr>
        <p:txBody>
          <a:bodyPr wrap="none" rtlCol="0">
            <a:spAutoFit/>
          </a:bodyPr>
          <a:lstStyle/>
          <a:p>
            <a:r>
              <a:rPr lang="zh-CN" altLang="en-US" dirty="0"/>
              <a:t>将微分方程整理为状态空间表达形式</a:t>
            </a:r>
            <a:r>
              <a:rPr lang="en-US" altLang="zh-CN" dirty="0"/>
              <a:t>:</a:t>
            </a:r>
            <a:endParaRPr lang="zh-CN" altLang="en-US" dirty="0"/>
          </a:p>
        </p:txBody>
      </p:sp>
      <p:pic>
        <p:nvPicPr>
          <p:cNvPr id="15" name="图片 14">
            <a:extLst>
              <a:ext uri="{FF2B5EF4-FFF2-40B4-BE49-F238E27FC236}">
                <a16:creationId xmlns:a16="http://schemas.microsoft.com/office/drawing/2014/main" id="{C444195C-FFBB-4431-6E68-2A4682B12260}"/>
              </a:ext>
            </a:extLst>
          </p:cNvPr>
          <p:cNvPicPr>
            <a:picLocks noChangeAspect="1"/>
          </p:cNvPicPr>
          <p:nvPr/>
        </p:nvPicPr>
        <p:blipFill>
          <a:blip r:embed="rId7"/>
          <a:stretch>
            <a:fillRect/>
          </a:stretch>
        </p:blipFill>
        <p:spPr>
          <a:xfrm>
            <a:off x="6349307" y="4348030"/>
            <a:ext cx="3178383" cy="1687290"/>
          </a:xfrm>
          <a:prstGeom prst="rect">
            <a:avLst/>
          </a:prstGeom>
        </p:spPr>
      </p:pic>
    </p:spTree>
    <p:custDataLst>
      <p:tags r:id="rId1"/>
    </p:custDataLst>
    <p:extLst>
      <p:ext uri="{BB962C8B-B14F-4D97-AF65-F5344CB8AC3E}">
        <p14:creationId xmlns:p14="http://schemas.microsoft.com/office/powerpoint/2010/main" val="39056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6EE25F-79AF-1222-7708-D70103BF4332}"/>
              </a:ext>
            </a:extLst>
          </p:cNvPr>
          <p:cNvPicPr>
            <a:picLocks noChangeAspect="1"/>
          </p:cNvPicPr>
          <p:nvPr/>
        </p:nvPicPr>
        <p:blipFill>
          <a:blip r:embed="rId4"/>
          <a:stretch>
            <a:fillRect/>
          </a:stretch>
        </p:blipFill>
        <p:spPr>
          <a:xfrm>
            <a:off x="333594" y="1515088"/>
            <a:ext cx="11837008" cy="4540483"/>
          </a:xfrm>
          <a:prstGeom prst="rect">
            <a:avLst/>
          </a:prstGeom>
        </p:spPr>
      </p:pic>
      <p:sp>
        <p:nvSpPr>
          <p:cNvPr id="6" name="文本框 5">
            <a:extLst>
              <a:ext uri="{FF2B5EF4-FFF2-40B4-BE49-F238E27FC236}">
                <a16:creationId xmlns:a16="http://schemas.microsoft.com/office/drawing/2014/main" id="{B464B599-DCF5-0E0E-AFAA-45EFFA1DAA26}"/>
              </a:ext>
            </a:extLst>
          </p:cNvPr>
          <p:cNvSpPr txBox="1"/>
          <p:nvPr/>
        </p:nvSpPr>
        <p:spPr>
          <a:xfrm>
            <a:off x="5168766" y="2444817"/>
            <a:ext cx="184731" cy="369332"/>
          </a:xfrm>
          <a:prstGeom prst="rect">
            <a:avLst/>
          </a:prstGeom>
          <a:noFill/>
        </p:spPr>
        <p:txBody>
          <a:bodyPr wrap="none" rtlCol="0">
            <a:spAutoFit/>
          </a:bodyPr>
          <a:lstStyle/>
          <a:p>
            <a:endParaRPr lang="zh-CN" altLang="en-US" dirty="0"/>
          </a:p>
        </p:txBody>
      </p:sp>
      <p:pic>
        <p:nvPicPr>
          <p:cNvPr id="8" name="图片 7">
            <a:extLst>
              <a:ext uri="{FF2B5EF4-FFF2-40B4-BE49-F238E27FC236}">
                <a16:creationId xmlns:a16="http://schemas.microsoft.com/office/drawing/2014/main" id="{D4A8A397-32BF-6812-5BFA-FC5D91CFA79B}"/>
              </a:ext>
            </a:extLst>
          </p:cNvPr>
          <p:cNvPicPr>
            <a:picLocks noChangeAspect="1"/>
          </p:cNvPicPr>
          <p:nvPr/>
        </p:nvPicPr>
        <p:blipFill>
          <a:blip r:embed="rId5"/>
          <a:stretch>
            <a:fillRect/>
          </a:stretch>
        </p:blipFill>
        <p:spPr>
          <a:xfrm>
            <a:off x="4185383" y="802429"/>
            <a:ext cx="3178383" cy="1687290"/>
          </a:xfrm>
          <a:prstGeom prst="rect">
            <a:avLst/>
          </a:prstGeom>
        </p:spPr>
      </p:pic>
      <p:sp>
        <p:nvSpPr>
          <p:cNvPr id="10" name="文本框 9">
            <a:extLst>
              <a:ext uri="{FF2B5EF4-FFF2-40B4-BE49-F238E27FC236}">
                <a16:creationId xmlns:a16="http://schemas.microsoft.com/office/drawing/2014/main" id="{BD9D5043-A334-1AA5-C991-9D8712E7C659}"/>
              </a:ext>
            </a:extLst>
          </p:cNvPr>
          <p:cNvSpPr txBox="1"/>
          <p:nvPr/>
        </p:nvSpPr>
        <p:spPr>
          <a:xfrm>
            <a:off x="9070463" y="1025881"/>
            <a:ext cx="2787943" cy="369332"/>
          </a:xfrm>
          <a:prstGeom prst="rect">
            <a:avLst/>
          </a:prstGeom>
          <a:noFill/>
        </p:spPr>
        <p:txBody>
          <a:bodyPr wrap="none" rtlCol="0">
            <a:spAutoFit/>
          </a:bodyPr>
          <a:lstStyle/>
          <a:p>
            <a:r>
              <a:rPr lang="zh-CN" altLang="en-US" dirty="0"/>
              <a:t>无人艇的各个输出量</a:t>
            </a:r>
            <a:r>
              <a:rPr lang="en-US" altLang="zh-CN" dirty="0"/>
              <a:t>/</a:t>
            </a:r>
            <a:r>
              <a:rPr lang="zh-CN" altLang="en-US" dirty="0"/>
              <a:t>状态</a:t>
            </a:r>
          </a:p>
        </p:txBody>
      </p:sp>
      <p:sp>
        <p:nvSpPr>
          <p:cNvPr id="11" name="文本框 10">
            <a:extLst>
              <a:ext uri="{FF2B5EF4-FFF2-40B4-BE49-F238E27FC236}">
                <a16:creationId xmlns:a16="http://schemas.microsoft.com/office/drawing/2014/main" id="{FFA1A883-BCAB-6779-6873-A4FB3700CB14}"/>
              </a:ext>
            </a:extLst>
          </p:cNvPr>
          <p:cNvSpPr txBox="1"/>
          <p:nvPr/>
        </p:nvSpPr>
        <p:spPr>
          <a:xfrm>
            <a:off x="4950374" y="2444817"/>
            <a:ext cx="1338828" cy="369332"/>
          </a:xfrm>
          <a:prstGeom prst="rect">
            <a:avLst/>
          </a:prstGeom>
          <a:noFill/>
        </p:spPr>
        <p:txBody>
          <a:bodyPr wrap="none" rtlCol="0">
            <a:spAutoFit/>
          </a:bodyPr>
          <a:lstStyle/>
          <a:p>
            <a:r>
              <a:rPr lang="zh-CN" altLang="en-US" dirty="0"/>
              <a:t>动力学方程</a:t>
            </a:r>
          </a:p>
        </p:txBody>
      </p:sp>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无人艇物理模型</a:t>
            </a:r>
            <a:endParaRPr lang="zh-CN" altLang="en-US" sz="3200" dirty="0">
              <a:latin typeface="思源黑体" panose="020B0400000000000000" pitchFamily="34" charset="-122"/>
              <a:ea typeface="思源黑体" panose="020B0400000000000000" pitchFamily="34" charset="-122"/>
            </a:endParaRPr>
          </a:p>
        </p:txBody>
      </p:sp>
      <p:sp>
        <p:nvSpPr>
          <p:cNvPr id="14" name="文本框 13">
            <a:extLst>
              <a:ext uri="{FF2B5EF4-FFF2-40B4-BE49-F238E27FC236}">
                <a16:creationId xmlns:a16="http://schemas.microsoft.com/office/drawing/2014/main" id="{0A577C19-AEF4-BD23-D88A-3FAB22F2387C}"/>
              </a:ext>
            </a:extLst>
          </p:cNvPr>
          <p:cNvSpPr txBox="1"/>
          <p:nvPr/>
        </p:nvSpPr>
        <p:spPr>
          <a:xfrm>
            <a:off x="8333043" y="5266260"/>
            <a:ext cx="1474839" cy="369332"/>
          </a:xfrm>
          <a:prstGeom prst="rect">
            <a:avLst/>
          </a:prstGeom>
          <a:noFill/>
        </p:spPr>
        <p:txBody>
          <a:bodyPr wrap="square">
            <a:spAutoFit/>
          </a:bodyPr>
          <a:lstStyle/>
          <a:p>
            <a:r>
              <a:rPr lang="zh-CN" altLang="en-US" dirty="0"/>
              <a:t>运动学方程</a:t>
            </a:r>
          </a:p>
        </p:txBody>
      </p:sp>
      <p:sp>
        <p:nvSpPr>
          <p:cNvPr id="13" name="文本框 12">
            <a:extLst>
              <a:ext uri="{FF2B5EF4-FFF2-40B4-BE49-F238E27FC236}">
                <a16:creationId xmlns:a16="http://schemas.microsoft.com/office/drawing/2014/main" id="{909DBBE1-5E96-C364-D187-6B4F688F8C55}"/>
              </a:ext>
            </a:extLst>
          </p:cNvPr>
          <p:cNvSpPr txBox="1"/>
          <p:nvPr/>
        </p:nvSpPr>
        <p:spPr>
          <a:xfrm>
            <a:off x="1219201" y="3696930"/>
            <a:ext cx="2262158" cy="369332"/>
          </a:xfrm>
          <a:prstGeom prst="rect">
            <a:avLst/>
          </a:prstGeom>
          <a:noFill/>
        </p:spPr>
        <p:txBody>
          <a:bodyPr wrap="none" rtlCol="0">
            <a:spAutoFit/>
          </a:bodyPr>
          <a:lstStyle/>
          <a:p>
            <a:r>
              <a:rPr lang="zh-CN" altLang="en-US" dirty="0"/>
              <a:t>对输入进行物理约束</a:t>
            </a:r>
          </a:p>
        </p:txBody>
      </p:sp>
    </p:spTree>
    <p:custDataLst>
      <p:tags r:id="rId1"/>
    </p:custDataLst>
    <p:extLst>
      <p:ext uri="{BB962C8B-B14F-4D97-AF65-F5344CB8AC3E}">
        <p14:creationId xmlns:p14="http://schemas.microsoft.com/office/powerpoint/2010/main" val="178659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850626"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ADRC </a:t>
            </a:r>
            <a:r>
              <a:rPr lang="zh-CN" altLang="en-US" sz="3200" dirty="0">
                <a:solidFill>
                  <a:srgbClr val="4F4440"/>
                </a:solidFill>
                <a:latin typeface="思源黑体" panose="020B0400000000000000" pitchFamily="34" charset="-122"/>
                <a:ea typeface="思源黑体" panose="020B0400000000000000" pitchFamily="34" charset="-122"/>
              </a:rPr>
              <a:t>自抗扰控制器</a:t>
            </a:r>
            <a:endParaRPr lang="zh-CN" altLang="en-US" sz="3200" dirty="0">
              <a:latin typeface="思源黑体" panose="020B0400000000000000" pitchFamily="34" charset="-122"/>
              <a:ea typeface="思源黑体" panose="020B0400000000000000" pitchFamily="34" charset="-122"/>
            </a:endParaRPr>
          </a:p>
        </p:txBody>
      </p:sp>
      <p:sp>
        <p:nvSpPr>
          <p:cNvPr id="15" name="文本框 14">
            <a:extLst>
              <a:ext uri="{FF2B5EF4-FFF2-40B4-BE49-F238E27FC236}">
                <a16:creationId xmlns:a16="http://schemas.microsoft.com/office/drawing/2014/main" id="{9DAFE2E5-6F5E-8C42-0FEA-88255B71FD76}"/>
              </a:ext>
            </a:extLst>
          </p:cNvPr>
          <p:cNvSpPr txBox="1"/>
          <p:nvPr/>
        </p:nvSpPr>
        <p:spPr>
          <a:xfrm>
            <a:off x="1188726" y="1841978"/>
            <a:ext cx="10579510" cy="369332"/>
          </a:xfrm>
          <a:prstGeom prst="rect">
            <a:avLst/>
          </a:prstGeom>
          <a:noFill/>
        </p:spPr>
        <p:txBody>
          <a:bodyPr wrap="square">
            <a:spAutoFit/>
          </a:bodyPr>
          <a:lstStyle/>
          <a:p>
            <a:r>
              <a:rPr lang="zh-CN" altLang="en-US" b="1" dirty="0"/>
              <a:t>问题一</a:t>
            </a:r>
            <a:r>
              <a:rPr lang="en-US" altLang="zh-CN" dirty="0"/>
              <a:t>: </a:t>
            </a:r>
            <a:r>
              <a:rPr lang="zh-CN" altLang="en-US" dirty="0"/>
              <a:t>无人艇实际输入是左右推进器推力</a:t>
            </a:r>
            <a:r>
              <a:rPr lang="en-US" altLang="zh-CN" dirty="0"/>
              <a:t>, </a:t>
            </a:r>
            <a:r>
              <a:rPr lang="zh-CN" altLang="en-US" dirty="0"/>
              <a:t>与输出耦合</a:t>
            </a:r>
            <a:r>
              <a:rPr lang="en-US" altLang="zh-CN" dirty="0"/>
              <a:t>. </a:t>
            </a:r>
            <a:r>
              <a:rPr lang="zh-CN" altLang="en-US" dirty="0"/>
              <a:t>另外需要引入物理约束使控制信号在合理区间</a:t>
            </a:r>
          </a:p>
        </p:txBody>
      </p:sp>
      <p:sp>
        <p:nvSpPr>
          <p:cNvPr id="17" name="文本框 16">
            <a:extLst>
              <a:ext uri="{FF2B5EF4-FFF2-40B4-BE49-F238E27FC236}">
                <a16:creationId xmlns:a16="http://schemas.microsoft.com/office/drawing/2014/main" id="{D44BB1C5-45FC-CC64-98ED-6EFEF7BAC1CB}"/>
              </a:ext>
            </a:extLst>
          </p:cNvPr>
          <p:cNvSpPr txBox="1"/>
          <p:nvPr/>
        </p:nvSpPr>
        <p:spPr>
          <a:xfrm>
            <a:off x="1170039" y="1287980"/>
            <a:ext cx="6870792" cy="369332"/>
          </a:xfrm>
          <a:prstGeom prst="rect">
            <a:avLst/>
          </a:prstGeom>
          <a:noFill/>
        </p:spPr>
        <p:txBody>
          <a:bodyPr wrap="none" rtlCol="0">
            <a:spAutoFit/>
          </a:bodyPr>
          <a:lstStyle/>
          <a:p>
            <a:r>
              <a:rPr lang="zh-CN" altLang="en-US" dirty="0"/>
              <a:t>基本思路</a:t>
            </a:r>
            <a:r>
              <a:rPr lang="en-US" altLang="zh-CN" dirty="0"/>
              <a:t>: </a:t>
            </a:r>
            <a:r>
              <a:rPr lang="zh-CN" altLang="en-US" dirty="0"/>
              <a:t>调整无人艇的左右推进器推力</a:t>
            </a:r>
            <a:r>
              <a:rPr lang="en-US" altLang="zh-CN" dirty="0"/>
              <a:t>, </a:t>
            </a:r>
            <a:r>
              <a:rPr lang="zh-CN" altLang="en-US" dirty="0"/>
              <a:t>控制无人艇船速和角度</a:t>
            </a:r>
          </a:p>
        </p:txBody>
      </p:sp>
      <p:sp>
        <p:nvSpPr>
          <p:cNvPr id="19" name="AutoShape 2">
            <a:extLst>
              <a:ext uri="{FF2B5EF4-FFF2-40B4-BE49-F238E27FC236}">
                <a16:creationId xmlns:a16="http://schemas.microsoft.com/office/drawing/2014/main" id="{77670427-77F2-5BCB-01D0-3FA9482945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a:extLst>
              <a:ext uri="{FF2B5EF4-FFF2-40B4-BE49-F238E27FC236}">
                <a16:creationId xmlns:a16="http://schemas.microsoft.com/office/drawing/2014/main" id="{A93CD2D9-A65A-518F-8CD5-4DD9E952A2C7}"/>
              </a:ext>
            </a:extLst>
          </p:cNvPr>
          <p:cNvPicPr>
            <a:picLocks noChangeAspect="1"/>
          </p:cNvPicPr>
          <p:nvPr/>
        </p:nvPicPr>
        <p:blipFill>
          <a:blip r:embed="rId4"/>
          <a:stretch>
            <a:fillRect/>
          </a:stretch>
        </p:blipFill>
        <p:spPr>
          <a:xfrm>
            <a:off x="1188727" y="2238177"/>
            <a:ext cx="4143670" cy="1504684"/>
          </a:xfrm>
          <a:prstGeom prst="rect">
            <a:avLst/>
          </a:prstGeom>
        </p:spPr>
      </p:pic>
      <p:sp>
        <p:nvSpPr>
          <p:cNvPr id="25" name="文本框 24">
            <a:extLst>
              <a:ext uri="{FF2B5EF4-FFF2-40B4-BE49-F238E27FC236}">
                <a16:creationId xmlns:a16="http://schemas.microsoft.com/office/drawing/2014/main" id="{E88F2E71-E453-6855-DC14-28080F5DA8D3}"/>
              </a:ext>
            </a:extLst>
          </p:cNvPr>
          <p:cNvSpPr txBox="1"/>
          <p:nvPr/>
        </p:nvSpPr>
        <p:spPr>
          <a:xfrm>
            <a:off x="1188726" y="3613193"/>
            <a:ext cx="9870010" cy="369332"/>
          </a:xfrm>
          <a:prstGeom prst="rect">
            <a:avLst/>
          </a:prstGeom>
          <a:noFill/>
        </p:spPr>
        <p:txBody>
          <a:bodyPr wrap="none" rtlCol="0">
            <a:spAutoFit/>
          </a:bodyPr>
          <a:lstStyle/>
          <a:p>
            <a:r>
              <a:rPr lang="zh-CN" altLang="en-US" dirty="0"/>
              <a:t>给定值以 总推力 </a:t>
            </a:r>
            <a:r>
              <a:rPr lang="en-US" altLang="zh-CN" dirty="0"/>
              <a:t>τ1 </a:t>
            </a:r>
            <a:r>
              <a:rPr lang="zh-CN" altLang="en-US" dirty="0"/>
              <a:t>和 转矩 </a:t>
            </a:r>
            <a:r>
              <a:rPr lang="en-US" altLang="zh-CN" dirty="0"/>
              <a:t>τ2 </a:t>
            </a:r>
            <a:r>
              <a:rPr lang="zh-CN" altLang="en-US" dirty="0"/>
              <a:t>的形式 </a:t>
            </a:r>
            <a:r>
              <a:rPr lang="en-US" altLang="zh-CN" dirty="0"/>
              <a:t>, </a:t>
            </a:r>
            <a:r>
              <a:rPr lang="zh-CN" altLang="en-US" dirty="0"/>
              <a:t>通过解算方程实现控制信号解耦</a:t>
            </a:r>
            <a:r>
              <a:rPr lang="en-US" altLang="zh-CN" dirty="0"/>
              <a:t>. </a:t>
            </a:r>
            <a:r>
              <a:rPr lang="zh-CN" altLang="en-US" dirty="0"/>
              <a:t>进行实际约束后再还原</a:t>
            </a:r>
            <a:r>
              <a:rPr lang="en-US" altLang="zh-CN" dirty="0"/>
              <a:t>.</a:t>
            </a:r>
            <a:endParaRPr lang="zh-CN" altLang="en-US" dirty="0"/>
          </a:p>
        </p:txBody>
      </p:sp>
      <p:pic>
        <p:nvPicPr>
          <p:cNvPr id="29" name="图片 28">
            <a:extLst>
              <a:ext uri="{FF2B5EF4-FFF2-40B4-BE49-F238E27FC236}">
                <a16:creationId xmlns:a16="http://schemas.microsoft.com/office/drawing/2014/main" id="{E161D143-9EE0-1195-F006-1943DF23D750}"/>
              </a:ext>
            </a:extLst>
          </p:cNvPr>
          <p:cNvPicPr>
            <a:picLocks noChangeAspect="1"/>
          </p:cNvPicPr>
          <p:nvPr/>
        </p:nvPicPr>
        <p:blipFill>
          <a:blip r:embed="rId5"/>
          <a:stretch>
            <a:fillRect/>
          </a:stretch>
        </p:blipFill>
        <p:spPr>
          <a:xfrm>
            <a:off x="1170039" y="4048276"/>
            <a:ext cx="5742620" cy="2672263"/>
          </a:xfrm>
          <a:prstGeom prst="rect">
            <a:avLst/>
          </a:prstGeom>
        </p:spPr>
      </p:pic>
      <p:pic>
        <p:nvPicPr>
          <p:cNvPr id="3" name="图片 2">
            <a:extLst>
              <a:ext uri="{FF2B5EF4-FFF2-40B4-BE49-F238E27FC236}">
                <a16:creationId xmlns:a16="http://schemas.microsoft.com/office/drawing/2014/main" id="{81BE1CAD-41AA-01B5-F752-D0DEBCF5D0E8}"/>
              </a:ext>
            </a:extLst>
          </p:cNvPr>
          <p:cNvPicPr>
            <a:picLocks noChangeAspect="1"/>
          </p:cNvPicPr>
          <p:nvPr/>
        </p:nvPicPr>
        <p:blipFill>
          <a:blip r:embed="rId6"/>
          <a:stretch>
            <a:fillRect/>
          </a:stretch>
        </p:blipFill>
        <p:spPr>
          <a:xfrm>
            <a:off x="7238989" y="4014318"/>
            <a:ext cx="4077940" cy="2752515"/>
          </a:xfrm>
          <a:prstGeom prst="rect">
            <a:avLst/>
          </a:prstGeom>
        </p:spPr>
      </p:pic>
    </p:spTree>
    <p:custDataLst>
      <p:tags r:id="rId1"/>
    </p:custDataLst>
    <p:extLst>
      <p:ext uri="{BB962C8B-B14F-4D97-AF65-F5344CB8AC3E}">
        <p14:creationId xmlns:p14="http://schemas.microsoft.com/office/powerpoint/2010/main" val="380892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4A8A397-32BF-6812-5BFA-FC5D91CFA79B}"/>
              </a:ext>
            </a:extLst>
          </p:cNvPr>
          <p:cNvPicPr>
            <a:picLocks noChangeAspect="1"/>
          </p:cNvPicPr>
          <p:nvPr/>
        </p:nvPicPr>
        <p:blipFill>
          <a:blip r:embed="rId4"/>
          <a:stretch>
            <a:fillRect/>
          </a:stretch>
        </p:blipFill>
        <p:spPr>
          <a:xfrm>
            <a:off x="4819035" y="2295017"/>
            <a:ext cx="3178383" cy="1687290"/>
          </a:xfrm>
          <a:prstGeom prst="rect">
            <a:avLst/>
          </a:prstGeom>
        </p:spPr>
      </p:pic>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850626"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ADRC </a:t>
            </a:r>
            <a:r>
              <a:rPr lang="zh-CN" altLang="en-US" sz="3200" dirty="0">
                <a:solidFill>
                  <a:srgbClr val="4F4440"/>
                </a:solidFill>
                <a:latin typeface="思源黑体" panose="020B0400000000000000" pitchFamily="34" charset="-122"/>
                <a:ea typeface="思源黑体" panose="020B0400000000000000" pitchFamily="34" charset="-122"/>
              </a:rPr>
              <a:t>自抗扰控制器</a:t>
            </a:r>
            <a:endParaRPr lang="zh-CN" altLang="en-US" sz="3200" dirty="0">
              <a:latin typeface="思源黑体" panose="020B0400000000000000" pitchFamily="34" charset="-122"/>
              <a:ea typeface="思源黑体" panose="020B0400000000000000" pitchFamily="34" charset="-122"/>
            </a:endParaRPr>
          </a:p>
        </p:txBody>
      </p:sp>
      <p:sp>
        <p:nvSpPr>
          <p:cNvPr id="2" name="文本框 1">
            <a:extLst>
              <a:ext uri="{FF2B5EF4-FFF2-40B4-BE49-F238E27FC236}">
                <a16:creationId xmlns:a16="http://schemas.microsoft.com/office/drawing/2014/main" id="{D86C7EF6-236D-698D-A6EC-5DD6A341202B}"/>
              </a:ext>
            </a:extLst>
          </p:cNvPr>
          <p:cNvSpPr txBox="1"/>
          <p:nvPr/>
        </p:nvSpPr>
        <p:spPr>
          <a:xfrm>
            <a:off x="1170039" y="1908793"/>
            <a:ext cx="9002786" cy="369332"/>
          </a:xfrm>
          <a:prstGeom prst="rect">
            <a:avLst/>
          </a:prstGeom>
          <a:noFill/>
        </p:spPr>
        <p:txBody>
          <a:bodyPr wrap="none" rtlCol="0">
            <a:spAutoFit/>
          </a:bodyPr>
          <a:lstStyle/>
          <a:p>
            <a:r>
              <a:rPr lang="zh-CN" altLang="en-US" b="1" dirty="0"/>
              <a:t>问题二</a:t>
            </a:r>
            <a:r>
              <a:rPr lang="en-US" altLang="zh-CN" dirty="0"/>
              <a:t>: </a:t>
            </a:r>
            <a:r>
              <a:rPr lang="zh-CN" altLang="en-US" dirty="0"/>
              <a:t>非线性系统控制 </a:t>
            </a:r>
            <a:r>
              <a:rPr lang="en-US" altLang="zh-CN" dirty="0">
                <a:sym typeface="Wingdings" panose="05000000000000000000" pitchFamily="2" charset="2"/>
              </a:rPr>
              <a:t> </a:t>
            </a:r>
            <a:r>
              <a:rPr lang="zh-CN" altLang="en-US" dirty="0">
                <a:sym typeface="Wingdings" panose="05000000000000000000" pitchFamily="2" charset="2"/>
              </a:rPr>
              <a:t>总扰动思想</a:t>
            </a:r>
            <a:r>
              <a:rPr lang="en-US" altLang="zh-CN" dirty="0">
                <a:sym typeface="Wingdings" panose="05000000000000000000" pitchFamily="2" charset="2"/>
              </a:rPr>
              <a:t>, </a:t>
            </a:r>
            <a:r>
              <a:rPr lang="zh-CN" altLang="en-US" dirty="0">
                <a:sym typeface="Wingdings" panose="05000000000000000000" pitchFamily="2" charset="2"/>
              </a:rPr>
              <a:t>通过状态观测抵消扰动</a:t>
            </a:r>
            <a:r>
              <a:rPr lang="en-US" altLang="zh-CN" dirty="0">
                <a:sym typeface="Wingdings" panose="05000000000000000000" pitchFamily="2" charset="2"/>
              </a:rPr>
              <a:t>, </a:t>
            </a:r>
            <a:r>
              <a:rPr lang="zh-CN" altLang="en-US" dirty="0">
                <a:sym typeface="Wingdings" panose="05000000000000000000" pitchFamily="2" charset="2"/>
              </a:rPr>
              <a:t>使系统表现接近标准型</a:t>
            </a:r>
            <a:endParaRPr lang="zh-CN" altLang="en-US" dirty="0"/>
          </a:p>
        </p:txBody>
      </p:sp>
      <p:cxnSp>
        <p:nvCxnSpPr>
          <p:cNvPr id="9" name="直接箭头连接符 8">
            <a:extLst>
              <a:ext uri="{FF2B5EF4-FFF2-40B4-BE49-F238E27FC236}">
                <a16:creationId xmlns:a16="http://schemas.microsoft.com/office/drawing/2014/main" id="{698C149D-E05E-A203-E82B-C1A87E63772E}"/>
              </a:ext>
            </a:extLst>
          </p:cNvPr>
          <p:cNvCxnSpPr/>
          <p:nvPr/>
        </p:nvCxnSpPr>
        <p:spPr>
          <a:xfrm>
            <a:off x="7426315" y="3138662"/>
            <a:ext cx="122903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D44BB1C5-45FC-CC64-98ED-6EFEF7BAC1CB}"/>
              </a:ext>
            </a:extLst>
          </p:cNvPr>
          <p:cNvSpPr txBox="1"/>
          <p:nvPr/>
        </p:nvSpPr>
        <p:spPr>
          <a:xfrm>
            <a:off x="1170039" y="1287980"/>
            <a:ext cx="6870792" cy="369332"/>
          </a:xfrm>
          <a:prstGeom prst="rect">
            <a:avLst/>
          </a:prstGeom>
          <a:noFill/>
        </p:spPr>
        <p:txBody>
          <a:bodyPr wrap="none" rtlCol="0">
            <a:spAutoFit/>
          </a:bodyPr>
          <a:lstStyle/>
          <a:p>
            <a:r>
              <a:rPr lang="zh-CN" altLang="en-US" dirty="0"/>
              <a:t>基本思路</a:t>
            </a:r>
            <a:r>
              <a:rPr lang="en-US" altLang="zh-CN" dirty="0"/>
              <a:t>: </a:t>
            </a:r>
            <a:r>
              <a:rPr lang="zh-CN" altLang="en-US" dirty="0"/>
              <a:t>调整无人艇的左右推进器推力</a:t>
            </a:r>
            <a:r>
              <a:rPr lang="en-US" altLang="zh-CN" dirty="0"/>
              <a:t>, </a:t>
            </a:r>
            <a:r>
              <a:rPr lang="zh-CN" altLang="en-US" dirty="0"/>
              <a:t>控制无人艇船速和角度</a:t>
            </a:r>
          </a:p>
        </p:txBody>
      </p:sp>
      <p:pic>
        <p:nvPicPr>
          <p:cNvPr id="14" name="图片 13">
            <a:extLst>
              <a:ext uri="{FF2B5EF4-FFF2-40B4-BE49-F238E27FC236}">
                <a16:creationId xmlns:a16="http://schemas.microsoft.com/office/drawing/2014/main" id="{18BB567E-BBB8-1BFF-4A40-6731EFFEA5D2}"/>
              </a:ext>
            </a:extLst>
          </p:cNvPr>
          <p:cNvPicPr>
            <a:picLocks noChangeAspect="1"/>
          </p:cNvPicPr>
          <p:nvPr/>
        </p:nvPicPr>
        <p:blipFill>
          <a:blip r:embed="rId5"/>
          <a:stretch>
            <a:fillRect/>
          </a:stretch>
        </p:blipFill>
        <p:spPr>
          <a:xfrm>
            <a:off x="2914603" y="3929174"/>
            <a:ext cx="5009265" cy="2789370"/>
          </a:xfrm>
          <a:prstGeom prst="rect">
            <a:avLst/>
          </a:prstGeom>
        </p:spPr>
      </p:pic>
      <p:pic>
        <p:nvPicPr>
          <p:cNvPr id="4" name="图片 3">
            <a:extLst>
              <a:ext uri="{FF2B5EF4-FFF2-40B4-BE49-F238E27FC236}">
                <a16:creationId xmlns:a16="http://schemas.microsoft.com/office/drawing/2014/main" id="{FFA648B1-3F3D-6720-694C-BAA8C75409BC}"/>
              </a:ext>
            </a:extLst>
          </p:cNvPr>
          <p:cNvPicPr>
            <a:picLocks noChangeAspect="1"/>
          </p:cNvPicPr>
          <p:nvPr/>
        </p:nvPicPr>
        <p:blipFill>
          <a:blip r:embed="rId6"/>
          <a:stretch>
            <a:fillRect/>
          </a:stretch>
        </p:blipFill>
        <p:spPr>
          <a:xfrm>
            <a:off x="255366" y="2470892"/>
            <a:ext cx="3882963" cy="1335541"/>
          </a:xfrm>
          <a:prstGeom prst="rect">
            <a:avLst/>
          </a:prstGeom>
        </p:spPr>
      </p:pic>
      <p:cxnSp>
        <p:nvCxnSpPr>
          <p:cNvPr id="6" name="直接箭头连接符 5">
            <a:extLst>
              <a:ext uri="{FF2B5EF4-FFF2-40B4-BE49-F238E27FC236}">
                <a16:creationId xmlns:a16="http://schemas.microsoft.com/office/drawing/2014/main" id="{20E50872-FC7B-3A89-1F7A-CBA39BFD6181}"/>
              </a:ext>
            </a:extLst>
          </p:cNvPr>
          <p:cNvCxnSpPr>
            <a:cxnSpLocks/>
          </p:cNvCxnSpPr>
          <p:nvPr/>
        </p:nvCxnSpPr>
        <p:spPr>
          <a:xfrm>
            <a:off x="3590003" y="3138662"/>
            <a:ext cx="122903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 name="图片 9">
            <a:extLst>
              <a:ext uri="{FF2B5EF4-FFF2-40B4-BE49-F238E27FC236}">
                <a16:creationId xmlns:a16="http://schemas.microsoft.com/office/drawing/2014/main" id="{5395045D-3ECD-92F9-62B6-4DF0A401BC72}"/>
              </a:ext>
            </a:extLst>
          </p:cNvPr>
          <p:cNvPicPr>
            <a:picLocks noChangeAspect="1"/>
          </p:cNvPicPr>
          <p:nvPr/>
        </p:nvPicPr>
        <p:blipFill>
          <a:blip r:embed="rId7"/>
          <a:stretch>
            <a:fillRect/>
          </a:stretch>
        </p:blipFill>
        <p:spPr>
          <a:xfrm>
            <a:off x="8868712" y="2373008"/>
            <a:ext cx="1809726" cy="1531308"/>
          </a:xfrm>
          <a:prstGeom prst="rect">
            <a:avLst/>
          </a:prstGeom>
        </p:spPr>
      </p:pic>
    </p:spTree>
    <p:custDataLst>
      <p:tags r:id="rId1"/>
    </p:custDataLst>
    <p:extLst>
      <p:ext uri="{BB962C8B-B14F-4D97-AF65-F5344CB8AC3E}">
        <p14:creationId xmlns:p14="http://schemas.microsoft.com/office/powerpoint/2010/main" val="36743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850626"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ADRC </a:t>
            </a:r>
            <a:r>
              <a:rPr lang="zh-CN" altLang="en-US" sz="3200" dirty="0">
                <a:solidFill>
                  <a:srgbClr val="4F4440"/>
                </a:solidFill>
                <a:latin typeface="思源黑体" panose="020B0400000000000000" pitchFamily="34" charset="-122"/>
                <a:ea typeface="思源黑体" panose="020B0400000000000000" pitchFamily="34" charset="-122"/>
              </a:rPr>
              <a:t>自抗扰控制器</a:t>
            </a:r>
            <a:endParaRPr lang="zh-CN" altLang="en-US" sz="3200" dirty="0">
              <a:latin typeface="思源黑体" panose="020B0400000000000000" pitchFamily="34" charset="-122"/>
              <a:ea typeface="思源黑体" panose="020B0400000000000000" pitchFamily="34" charset="-122"/>
            </a:endParaRPr>
          </a:p>
        </p:txBody>
      </p:sp>
      <p:sp>
        <p:nvSpPr>
          <p:cNvPr id="2" name="文本框 1">
            <a:extLst>
              <a:ext uri="{FF2B5EF4-FFF2-40B4-BE49-F238E27FC236}">
                <a16:creationId xmlns:a16="http://schemas.microsoft.com/office/drawing/2014/main" id="{D86C7EF6-236D-698D-A6EC-5DD6A341202B}"/>
              </a:ext>
            </a:extLst>
          </p:cNvPr>
          <p:cNvSpPr txBox="1"/>
          <p:nvPr/>
        </p:nvSpPr>
        <p:spPr>
          <a:xfrm>
            <a:off x="1170039" y="1908793"/>
            <a:ext cx="9002786" cy="369332"/>
          </a:xfrm>
          <a:prstGeom prst="rect">
            <a:avLst/>
          </a:prstGeom>
          <a:noFill/>
        </p:spPr>
        <p:txBody>
          <a:bodyPr wrap="none" rtlCol="0">
            <a:spAutoFit/>
          </a:bodyPr>
          <a:lstStyle/>
          <a:p>
            <a:r>
              <a:rPr lang="zh-CN" altLang="en-US" b="1" dirty="0"/>
              <a:t>问题二</a:t>
            </a:r>
            <a:r>
              <a:rPr lang="en-US" altLang="zh-CN" dirty="0"/>
              <a:t>: </a:t>
            </a:r>
            <a:r>
              <a:rPr lang="zh-CN" altLang="en-US" dirty="0"/>
              <a:t>非线性系统控制 </a:t>
            </a:r>
            <a:r>
              <a:rPr lang="en-US" altLang="zh-CN" dirty="0">
                <a:sym typeface="Wingdings" panose="05000000000000000000" pitchFamily="2" charset="2"/>
              </a:rPr>
              <a:t> </a:t>
            </a:r>
            <a:r>
              <a:rPr lang="zh-CN" altLang="en-US" dirty="0">
                <a:sym typeface="Wingdings" panose="05000000000000000000" pitchFamily="2" charset="2"/>
              </a:rPr>
              <a:t>总扰动思想</a:t>
            </a:r>
            <a:r>
              <a:rPr lang="en-US" altLang="zh-CN" dirty="0">
                <a:sym typeface="Wingdings" panose="05000000000000000000" pitchFamily="2" charset="2"/>
              </a:rPr>
              <a:t>, </a:t>
            </a:r>
            <a:r>
              <a:rPr lang="zh-CN" altLang="en-US" dirty="0">
                <a:sym typeface="Wingdings" panose="05000000000000000000" pitchFamily="2" charset="2"/>
              </a:rPr>
              <a:t>通过状态观测抵消扰动</a:t>
            </a:r>
            <a:r>
              <a:rPr lang="en-US" altLang="zh-CN" dirty="0">
                <a:sym typeface="Wingdings" panose="05000000000000000000" pitchFamily="2" charset="2"/>
              </a:rPr>
              <a:t>, </a:t>
            </a:r>
            <a:r>
              <a:rPr lang="zh-CN" altLang="en-US" dirty="0">
                <a:sym typeface="Wingdings" panose="05000000000000000000" pitchFamily="2" charset="2"/>
              </a:rPr>
              <a:t>使系统表现接近标准型</a:t>
            </a:r>
            <a:endParaRPr lang="zh-CN" altLang="en-US" dirty="0"/>
          </a:p>
        </p:txBody>
      </p:sp>
      <p:sp>
        <p:nvSpPr>
          <p:cNvPr id="17" name="文本框 16">
            <a:extLst>
              <a:ext uri="{FF2B5EF4-FFF2-40B4-BE49-F238E27FC236}">
                <a16:creationId xmlns:a16="http://schemas.microsoft.com/office/drawing/2014/main" id="{D44BB1C5-45FC-CC64-98ED-6EFEF7BAC1CB}"/>
              </a:ext>
            </a:extLst>
          </p:cNvPr>
          <p:cNvSpPr txBox="1"/>
          <p:nvPr/>
        </p:nvSpPr>
        <p:spPr>
          <a:xfrm>
            <a:off x="1170039" y="1287980"/>
            <a:ext cx="6870792" cy="369332"/>
          </a:xfrm>
          <a:prstGeom prst="rect">
            <a:avLst/>
          </a:prstGeom>
          <a:noFill/>
        </p:spPr>
        <p:txBody>
          <a:bodyPr wrap="none" rtlCol="0">
            <a:spAutoFit/>
          </a:bodyPr>
          <a:lstStyle/>
          <a:p>
            <a:r>
              <a:rPr lang="zh-CN" altLang="en-US" dirty="0"/>
              <a:t>基本思路</a:t>
            </a:r>
            <a:r>
              <a:rPr lang="en-US" altLang="zh-CN" dirty="0"/>
              <a:t>: </a:t>
            </a:r>
            <a:r>
              <a:rPr lang="zh-CN" altLang="en-US" dirty="0"/>
              <a:t>调整无人艇的左右推进器推力</a:t>
            </a:r>
            <a:r>
              <a:rPr lang="en-US" altLang="zh-CN" dirty="0"/>
              <a:t>, </a:t>
            </a:r>
            <a:r>
              <a:rPr lang="zh-CN" altLang="en-US" dirty="0"/>
              <a:t>控制无人艇船速和角度</a:t>
            </a:r>
          </a:p>
        </p:txBody>
      </p:sp>
      <p:pic>
        <p:nvPicPr>
          <p:cNvPr id="13" name="图片 12">
            <a:extLst>
              <a:ext uri="{FF2B5EF4-FFF2-40B4-BE49-F238E27FC236}">
                <a16:creationId xmlns:a16="http://schemas.microsoft.com/office/drawing/2014/main" id="{F1C3D388-EC9D-5784-1AC7-5C5BCD770AE1}"/>
              </a:ext>
            </a:extLst>
          </p:cNvPr>
          <p:cNvPicPr>
            <a:picLocks noChangeAspect="1"/>
          </p:cNvPicPr>
          <p:nvPr/>
        </p:nvPicPr>
        <p:blipFill rotWithShape="1">
          <a:blip r:embed="rId4"/>
          <a:srcRect t="18056" b="17924"/>
          <a:stretch/>
        </p:blipFill>
        <p:spPr>
          <a:xfrm>
            <a:off x="391883" y="2992853"/>
            <a:ext cx="11602046" cy="2906829"/>
          </a:xfrm>
          <a:prstGeom prst="rect">
            <a:avLst/>
          </a:prstGeom>
        </p:spPr>
      </p:pic>
      <p:sp>
        <p:nvSpPr>
          <p:cNvPr id="3" name="文本框 2">
            <a:extLst>
              <a:ext uri="{FF2B5EF4-FFF2-40B4-BE49-F238E27FC236}">
                <a16:creationId xmlns:a16="http://schemas.microsoft.com/office/drawing/2014/main" id="{614E419C-F764-4925-699B-50404C1BF9C9}"/>
              </a:ext>
            </a:extLst>
          </p:cNvPr>
          <p:cNvSpPr txBox="1"/>
          <p:nvPr/>
        </p:nvSpPr>
        <p:spPr>
          <a:xfrm>
            <a:off x="1170039" y="2557411"/>
            <a:ext cx="2518638" cy="369332"/>
          </a:xfrm>
          <a:prstGeom prst="rect">
            <a:avLst/>
          </a:prstGeom>
          <a:noFill/>
        </p:spPr>
        <p:txBody>
          <a:bodyPr wrap="none" rtlCol="0">
            <a:spAutoFit/>
          </a:bodyPr>
          <a:lstStyle/>
          <a:p>
            <a:r>
              <a:rPr lang="zh-CN" altLang="en-US" dirty="0"/>
              <a:t>非线性</a:t>
            </a:r>
            <a:r>
              <a:rPr lang="en-US" altLang="zh-CN" dirty="0"/>
              <a:t>ADRC</a:t>
            </a:r>
            <a:r>
              <a:rPr lang="zh-CN" altLang="en-US" dirty="0"/>
              <a:t>控制回路</a:t>
            </a:r>
            <a:r>
              <a:rPr lang="en-US" altLang="zh-CN" dirty="0"/>
              <a:t>:</a:t>
            </a:r>
            <a:endParaRPr lang="zh-CN" altLang="en-US" dirty="0"/>
          </a:p>
        </p:txBody>
      </p:sp>
    </p:spTree>
    <p:custDataLst>
      <p:tags r:id="rId1"/>
    </p:custDataLst>
    <p:extLst>
      <p:ext uri="{BB962C8B-B14F-4D97-AF65-F5344CB8AC3E}">
        <p14:creationId xmlns:p14="http://schemas.microsoft.com/office/powerpoint/2010/main" val="365640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850626"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系统总体</a:t>
            </a:r>
            <a:endParaRPr lang="zh-CN" altLang="en-US" sz="3200" dirty="0">
              <a:latin typeface="思源黑体" panose="020B0400000000000000" pitchFamily="34" charset="-122"/>
              <a:ea typeface="思源黑体" panose="020B0400000000000000" pitchFamily="34" charset="-122"/>
            </a:endParaRPr>
          </a:p>
        </p:txBody>
      </p:sp>
      <p:pic>
        <p:nvPicPr>
          <p:cNvPr id="7" name="图片 6">
            <a:extLst>
              <a:ext uri="{FF2B5EF4-FFF2-40B4-BE49-F238E27FC236}">
                <a16:creationId xmlns:a16="http://schemas.microsoft.com/office/drawing/2014/main" id="{1FE49205-B71B-3E2A-F52E-9D402EA3E11D}"/>
              </a:ext>
            </a:extLst>
          </p:cNvPr>
          <p:cNvPicPr>
            <a:picLocks noChangeAspect="1"/>
          </p:cNvPicPr>
          <p:nvPr/>
        </p:nvPicPr>
        <p:blipFill>
          <a:blip r:embed="rId4"/>
          <a:stretch>
            <a:fillRect/>
          </a:stretch>
        </p:blipFill>
        <p:spPr>
          <a:xfrm>
            <a:off x="342530" y="1274261"/>
            <a:ext cx="11506940" cy="4568274"/>
          </a:xfrm>
          <a:prstGeom prst="rect">
            <a:avLst/>
          </a:prstGeom>
        </p:spPr>
      </p:pic>
    </p:spTree>
    <p:custDataLst>
      <p:tags r:id="rId1"/>
    </p:custDataLst>
    <p:extLst>
      <p:ext uri="{BB962C8B-B14F-4D97-AF65-F5344CB8AC3E}">
        <p14:creationId xmlns:p14="http://schemas.microsoft.com/office/powerpoint/2010/main" val="407959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850626"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系统总体</a:t>
            </a:r>
            <a:endParaRPr lang="zh-CN" altLang="en-US" sz="3200" dirty="0">
              <a:latin typeface="思源黑体" panose="020B0400000000000000" pitchFamily="34" charset="-122"/>
              <a:ea typeface="思源黑体" panose="020B0400000000000000" pitchFamily="34" charset="-122"/>
            </a:endParaRPr>
          </a:p>
        </p:txBody>
      </p:sp>
      <p:pic>
        <p:nvPicPr>
          <p:cNvPr id="3073" name="Picture 1">
            <a:extLst>
              <a:ext uri="{FF2B5EF4-FFF2-40B4-BE49-F238E27FC236}">
                <a16:creationId xmlns:a16="http://schemas.microsoft.com/office/drawing/2014/main" id="{7D2476C3-3650-097F-E3E6-8DA9830D3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196" y="86945"/>
            <a:ext cx="4682219" cy="351166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484B55D-61F4-A394-E74E-B110BBA78D49}"/>
              </a:ext>
            </a:extLst>
          </p:cNvPr>
          <p:cNvPicPr>
            <a:picLocks noChangeAspect="1"/>
          </p:cNvPicPr>
          <p:nvPr/>
        </p:nvPicPr>
        <p:blipFill>
          <a:blip r:embed="rId5"/>
          <a:stretch>
            <a:fillRect/>
          </a:stretch>
        </p:blipFill>
        <p:spPr>
          <a:xfrm>
            <a:off x="348585" y="3515216"/>
            <a:ext cx="8973011" cy="2984653"/>
          </a:xfrm>
          <a:prstGeom prst="rect">
            <a:avLst/>
          </a:prstGeom>
        </p:spPr>
      </p:pic>
      <p:pic>
        <p:nvPicPr>
          <p:cNvPr id="10" name="图片 9">
            <a:extLst>
              <a:ext uri="{FF2B5EF4-FFF2-40B4-BE49-F238E27FC236}">
                <a16:creationId xmlns:a16="http://schemas.microsoft.com/office/drawing/2014/main" id="{8C2F9C30-58ED-16B4-7BB8-0FA2CFC5C194}"/>
              </a:ext>
            </a:extLst>
          </p:cNvPr>
          <p:cNvPicPr>
            <a:picLocks noChangeAspect="1"/>
          </p:cNvPicPr>
          <p:nvPr/>
        </p:nvPicPr>
        <p:blipFill>
          <a:blip r:embed="rId6"/>
          <a:stretch>
            <a:fillRect/>
          </a:stretch>
        </p:blipFill>
        <p:spPr>
          <a:xfrm>
            <a:off x="5116935" y="1134707"/>
            <a:ext cx="2140372" cy="1887856"/>
          </a:xfrm>
          <a:prstGeom prst="rect">
            <a:avLst/>
          </a:prstGeom>
        </p:spPr>
      </p:pic>
    </p:spTree>
    <p:custDataLst>
      <p:tags r:id="rId1"/>
    </p:custDataLst>
    <p:extLst>
      <p:ext uri="{BB962C8B-B14F-4D97-AF65-F5344CB8AC3E}">
        <p14:creationId xmlns:p14="http://schemas.microsoft.com/office/powerpoint/2010/main" val="28903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04 </a:t>
            </a:r>
            <a:r>
              <a:rPr lang="zh-CN" altLang="en-US" sz="3200" dirty="0">
                <a:solidFill>
                  <a:srgbClr val="4F4440"/>
                </a:solidFill>
                <a:latin typeface="思源黑体" panose="020B0400000000000000" pitchFamily="34" charset="-122"/>
                <a:ea typeface="思源黑体" panose="020B0400000000000000" pitchFamily="34" charset="-122"/>
              </a:rPr>
              <a:t>存在的问题</a:t>
            </a:r>
            <a:endParaRPr lang="zh-CN" altLang="en-US" sz="3200" dirty="0">
              <a:latin typeface="思源黑体" panose="020B0400000000000000" pitchFamily="34" charset="-122"/>
              <a:ea typeface="思源黑体" panose="020B0400000000000000" pitchFamily="34" charset="-122"/>
            </a:endParaRPr>
          </a:p>
        </p:txBody>
      </p:sp>
      <p:sp>
        <p:nvSpPr>
          <p:cNvPr id="6" name="文本框 5">
            <a:extLst>
              <a:ext uri="{FF2B5EF4-FFF2-40B4-BE49-F238E27FC236}">
                <a16:creationId xmlns:a16="http://schemas.microsoft.com/office/drawing/2014/main" id="{702039E8-0FEC-E326-6D45-A3CE89AD2099}"/>
              </a:ext>
            </a:extLst>
          </p:cNvPr>
          <p:cNvSpPr txBox="1"/>
          <p:nvPr/>
        </p:nvSpPr>
        <p:spPr>
          <a:xfrm>
            <a:off x="8113499" y="587719"/>
            <a:ext cx="3817511" cy="1200329"/>
          </a:xfrm>
          <a:prstGeom prst="rect">
            <a:avLst/>
          </a:prstGeom>
          <a:noFill/>
        </p:spPr>
        <p:txBody>
          <a:bodyPr wrap="square">
            <a:spAutoFit/>
          </a:bodyPr>
          <a:lstStyle/>
          <a:p>
            <a:r>
              <a:rPr lang="en-US" altLang="zh-CN" dirty="0">
                <a:latin typeface="思源黑体" panose="020B0400000000000000" pitchFamily="34" charset="-122"/>
                <a:ea typeface="思源黑体" panose="020B0400000000000000" pitchFamily="34" charset="-122"/>
              </a:rPr>
              <a:t>SOM </a:t>
            </a:r>
            <a:r>
              <a:rPr lang="zh-CN" altLang="en-US" dirty="0">
                <a:latin typeface="思源黑体" panose="020B0400000000000000" pitchFamily="34" charset="-122"/>
                <a:ea typeface="思源黑体" panose="020B0400000000000000" pitchFamily="34" charset="-122"/>
              </a:rPr>
              <a:t>路径规划有待增强</a:t>
            </a:r>
            <a:endParaRPr lang="en-US" altLang="zh-CN" dirty="0">
              <a:latin typeface="思源黑体" panose="020B0400000000000000" pitchFamily="34" charset="-122"/>
              <a:ea typeface="思源黑体" panose="020B0400000000000000" pitchFamily="34" charset="-122"/>
            </a:endParaRPr>
          </a:p>
          <a:p>
            <a:endParaRPr lang="en-US" altLang="zh-CN" dirty="0">
              <a:latin typeface="思源黑体" panose="020B0400000000000000" pitchFamily="34" charset="-122"/>
              <a:ea typeface="思源黑体" panose="020B0400000000000000" pitchFamily="34" charset="-122"/>
            </a:endParaRPr>
          </a:p>
          <a:p>
            <a:pPr marL="342900" indent="-342900">
              <a:buAutoNum type="arabicPeriod"/>
            </a:pPr>
            <a:r>
              <a:rPr lang="zh-CN" altLang="en-US" dirty="0">
                <a:latin typeface="思源黑体" panose="020B0400000000000000" pitchFamily="34" charset="-122"/>
                <a:ea typeface="思源黑体" panose="020B0400000000000000" pitchFamily="34" charset="-122"/>
              </a:rPr>
              <a:t>增加节点数目</a:t>
            </a:r>
            <a:endParaRPr lang="en-US" altLang="zh-CN" dirty="0">
              <a:latin typeface="思源黑体" panose="020B0400000000000000" pitchFamily="34" charset="-122"/>
              <a:ea typeface="思源黑体" panose="020B0400000000000000" pitchFamily="34" charset="-122"/>
            </a:endParaRPr>
          </a:p>
          <a:p>
            <a:pPr marL="342900" indent="-342900">
              <a:buAutoNum type="arabicPeriod"/>
            </a:pPr>
            <a:r>
              <a:rPr lang="zh-CN" altLang="en-US" dirty="0">
                <a:latin typeface="思源黑体" panose="020B0400000000000000" pitchFamily="34" charset="-122"/>
                <a:ea typeface="思源黑体" panose="020B0400000000000000" pitchFamily="34" charset="-122"/>
              </a:rPr>
              <a:t>扩大障碍物判定区域</a:t>
            </a:r>
            <a:endParaRPr lang="en-US" altLang="zh-CN" dirty="0">
              <a:latin typeface="思源黑体" panose="020B0400000000000000" pitchFamily="34" charset="-122"/>
              <a:ea typeface="思源黑体" panose="020B0400000000000000" pitchFamily="34" charset="-122"/>
            </a:endParaRPr>
          </a:p>
        </p:txBody>
      </p:sp>
      <p:pic>
        <p:nvPicPr>
          <p:cNvPr id="3" name="图片 2">
            <a:extLst>
              <a:ext uri="{FF2B5EF4-FFF2-40B4-BE49-F238E27FC236}">
                <a16:creationId xmlns:a16="http://schemas.microsoft.com/office/drawing/2014/main" id="{CE8FE6A8-4557-99A3-3F69-F3053F3B63B6}"/>
              </a:ext>
            </a:extLst>
          </p:cNvPr>
          <p:cNvPicPr>
            <a:picLocks noChangeAspect="1"/>
          </p:cNvPicPr>
          <p:nvPr/>
        </p:nvPicPr>
        <p:blipFill>
          <a:blip r:embed="rId4"/>
          <a:stretch>
            <a:fillRect/>
          </a:stretch>
        </p:blipFill>
        <p:spPr>
          <a:xfrm>
            <a:off x="133374" y="3175725"/>
            <a:ext cx="5670841" cy="3479979"/>
          </a:xfrm>
          <a:prstGeom prst="rect">
            <a:avLst/>
          </a:prstGeom>
        </p:spPr>
      </p:pic>
      <p:pic>
        <p:nvPicPr>
          <p:cNvPr id="4" name="图片 3">
            <a:extLst>
              <a:ext uri="{FF2B5EF4-FFF2-40B4-BE49-F238E27FC236}">
                <a16:creationId xmlns:a16="http://schemas.microsoft.com/office/drawing/2014/main" id="{667DCA27-09D4-60FA-A4F9-A532BBF5AB12}"/>
              </a:ext>
            </a:extLst>
          </p:cNvPr>
          <p:cNvPicPr>
            <a:picLocks noChangeAspect="1"/>
          </p:cNvPicPr>
          <p:nvPr/>
        </p:nvPicPr>
        <p:blipFill>
          <a:blip r:embed="rId5"/>
          <a:stretch>
            <a:fillRect/>
          </a:stretch>
        </p:blipFill>
        <p:spPr>
          <a:xfrm>
            <a:off x="3979605" y="202296"/>
            <a:ext cx="3903646" cy="3411372"/>
          </a:xfrm>
          <a:prstGeom prst="rect">
            <a:avLst/>
          </a:prstGeom>
        </p:spPr>
      </p:pic>
      <p:sp>
        <p:nvSpPr>
          <p:cNvPr id="2" name="文本框 1">
            <a:extLst>
              <a:ext uri="{FF2B5EF4-FFF2-40B4-BE49-F238E27FC236}">
                <a16:creationId xmlns:a16="http://schemas.microsoft.com/office/drawing/2014/main" id="{52037E7B-D3F1-76C5-4AA9-FFE777BD5B5E}"/>
              </a:ext>
            </a:extLst>
          </p:cNvPr>
          <p:cNvSpPr txBox="1"/>
          <p:nvPr/>
        </p:nvSpPr>
        <p:spPr>
          <a:xfrm>
            <a:off x="4496122" y="4651950"/>
            <a:ext cx="5180955" cy="1754326"/>
          </a:xfrm>
          <a:prstGeom prst="rect">
            <a:avLst/>
          </a:prstGeom>
          <a:noFill/>
        </p:spPr>
        <p:txBody>
          <a:bodyPr wrap="square">
            <a:spAutoFit/>
          </a:bodyPr>
          <a:lstStyle/>
          <a:p>
            <a:r>
              <a:rPr lang="zh-CN" altLang="en-US" dirty="0">
                <a:latin typeface="思源黑体" panose="020B0400000000000000" pitchFamily="34" charset="-122"/>
                <a:ea typeface="思源黑体" panose="020B0400000000000000" pitchFamily="34" charset="-122"/>
              </a:rPr>
              <a:t>平滑路径点</a:t>
            </a:r>
            <a:endParaRPr lang="en-US" altLang="zh-CN" dirty="0">
              <a:latin typeface="思源黑体" panose="020B0400000000000000" pitchFamily="34" charset="-122"/>
              <a:ea typeface="思源黑体" panose="020B0400000000000000" pitchFamily="34" charset="-122"/>
            </a:endParaRPr>
          </a:p>
          <a:p>
            <a:endParaRPr lang="en-US" altLang="zh-CN" dirty="0">
              <a:latin typeface="思源黑体" panose="020B0400000000000000" pitchFamily="34" charset="-122"/>
              <a:ea typeface="思源黑体" panose="020B0400000000000000" pitchFamily="34" charset="-122"/>
            </a:endParaRPr>
          </a:p>
          <a:p>
            <a:pPr marL="342900" indent="-342900">
              <a:buAutoNum type="arabicPeriod"/>
            </a:pPr>
            <a:r>
              <a:rPr lang="zh-CN" altLang="en-US" dirty="0">
                <a:latin typeface="思源黑体" panose="020B0400000000000000" pitchFamily="34" charset="-122"/>
                <a:ea typeface="思源黑体" panose="020B0400000000000000" pitchFamily="34" charset="-122"/>
              </a:rPr>
              <a:t>权衡平滑性和对位置的精度需求</a:t>
            </a:r>
            <a:endParaRPr lang="en-US" altLang="zh-CN" dirty="0">
              <a:latin typeface="思源黑体" panose="020B0400000000000000" pitchFamily="34" charset="-122"/>
              <a:ea typeface="思源黑体" panose="020B0400000000000000" pitchFamily="34" charset="-122"/>
            </a:endParaRPr>
          </a:p>
          <a:p>
            <a:pPr marL="342900" indent="-342900">
              <a:buAutoNum type="arabicPeriod"/>
            </a:pPr>
            <a:r>
              <a:rPr lang="zh-CN" altLang="en-US" dirty="0">
                <a:latin typeface="思源黑体" panose="020B0400000000000000" pitchFamily="34" charset="-122"/>
                <a:ea typeface="思源黑体" panose="020B0400000000000000" pitchFamily="34" charset="-122"/>
              </a:rPr>
              <a:t>希望插样平滑后</a:t>
            </a:r>
            <a:r>
              <a:rPr lang="en-US" altLang="zh-CN" dirty="0">
                <a:latin typeface="思源黑体" panose="020B0400000000000000" pitchFamily="34" charset="-122"/>
                <a:ea typeface="思源黑体" panose="020B0400000000000000" pitchFamily="34" charset="-122"/>
              </a:rPr>
              <a:t>, </a:t>
            </a:r>
            <a:r>
              <a:rPr lang="zh-CN" altLang="en-US" dirty="0">
                <a:latin typeface="思源黑体" panose="020B0400000000000000" pitchFamily="34" charset="-122"/>
                <a:ea typeface="思源黑体" panose="020B0400000000000000" pitchFamily="34" charset="-122"/>
              </a:rPr>
              <a:t>路径点尽可能均匀</a:t>
            </a:r>
            <a:r>
              <a:rPr lang="en-US" altLang="zh-CN" dirty="0">
                <a:latin typeface="思源黑体" panose="020B0400000000000000" pitchFamily="34" charset="-122"/>
                <a:ea typeface="思源黑体" panose="020B0400000000000000" pitchFamily="34" charset="-122"/>
              </a:rPr>
              <a:t>,</a:t>
            </a:r>
            <a:r>
              <a:rPr lang="zh-CN" altLang="en-US" dirty="0">
                <a:latin typeface="思源黑体" panose="020B0400000000000000" pitchFamily="34" charset="-122"/>
                <a:ea typeface="思源黑体" panose="020B0400000000000000" pitchFamily="34" charset="-122"/>
              </a:rPr>
              <a:t>间距相等</a:t>
            </a:r>
            <a:r>
              <a:rPr lang="en-US" altLang="zh-CN" dirty="0">
                <a:latin typeface="思源黑体" panose="020B0400000000000000" pitchFamily="34" charset="-122"/>
                <a:ea typeface="思源黑体" panose="020B0400000000000000" pitchFamily="34" charset="-122"/>
              </a:rPr>
              <a:t>.</a:t>
            </a:r>
          </a:p>
          <a:p>
            <a:endParaRPr lang="en-US" altLang="zh-CN" dirty="0">
              <a:latin typeface="思源黑体" panose="020B0400000000000000" pitchFamily="34" charset="-122"/>
              <a:ea typeface="思源黑体" panose="020B0400000000000000" pitchFamily="34" charset="-122"/>
            </a:endParaRPr>
          </a:p>
          <a:p>
            <a:r>
              <a:rPr lang="zh-CN" altLang="en-US" dirty="0">
                <a:latin typeface="思源黑体" panose="020B0400000000000000" pitchFamily="34" charset="-122"/>
                <a:ea typeface="思源黑体" panose="020B0400000000000000" pitchFamily="34" charset="-122"/>
              </a:rPr>
              <a:t>根据路径点之间的距离调整 </a:t>
            </a:r>
            <a:r>
              <a:rPr lang="en-US" altLang="zh-CN" dirty="0">
                <a:latin typeface="思源黑体" panose="020B0400000000000000" pitchFamily="34" charset="-122"/>
                <a:ea typeface="思源黑体" panose="020B0400000000000000" pitchFamily="34" charset="-122"/>
              </a:rPr>
              <a:t>B-Spline </a:t>
            </a:r>
            <a:r>
              <a:rPr lang="zh-CN" altLang="en-US" dirty="0">
                <a:latin typeface="思源黑体" panose="020B0400000000000000" pitchFamily="34" charset="-122"/>
                <a:ea typeface="思源黑体" panose="020B0400000000000000" pitchFamily="34" charset="-122"/>
              </a:rPr>
              <a:t>算法</a:t>
            </a:r>
            <a:endParaRPr lang="en-US" altLang="zh-CN" dirty="0">
              <a:latin typeface="思源黑体" panose="020B0400000000000000" pitchFamily="34" charset="-122"/>
              <a:ea typeface="思源黑体" panose="020B0400000000000000" pitchFamily="34" charset="-122"/>
            </a:endParaRPr>
          </a:p>
        </p:txBody>
      </p:sp>
    </p:spTree>
    <p:custDataLst>
      <p:tags r:id="rId1"/>
    </p:custDataLst>
    <p:extLst>
      <p:ext uri="{BB962C8B-B14F-4D97-AF65-F5344CB8AC3E}">
        <p14:creationId xmlns:p14="http://schemas.microsoft.com/office/powerpoint/2010/main" val="182857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52"/>
          <p:cNvPicPr>
            <a:picLocks noChangeAspect="1"/>
          </p:cNvPicPr>
          <p:nvPr/>
        </p:nvPicPr>
        <p:blipFill>
          <a:blip r:embed="rId4"/>
          <a:srcRect t="25944" r="759" b="10236"/>
          <a:stretch>
            <a:fillRect/>
          </a:stretch>
        </p:blipFill>
        <p:spPr>
          <a:xfrm>
            <a:off x="-1105535" y="2787650"/>
            <a:ext cx="7306310" cy="4699000"/>
          </a:xfrm>
          <a:prstGeom prst="rect">
            <a:avLst/>
          </a:prstGeom>
        </p:spPr>
      </p:pic>
      <p:sp>
        <p:nvSpPr>
          <p:cNvPr id="2" name="文本框 1"/>
          <p:cNvSpPr txBox="1"/>
          <p:nvPr/>
        </p:nvSpPr>
        <p:spPr>
          <a:xfrm>
            <a:off x="5210175" y="522605"/>
            <a:ext cx="1771650" cy="829945"/>
          </a:xfrm>
          <a:prstGeom prst="rect">
            <a:avLst/>
          </a:prstGeom>
          <a:noFill/>
        </p:spPr>
        <p:txBody>
          <a:bodyPr wrap="square" rtlCol="0">
            <a:spAutoFit/>
          </a:bodyPr>
          <a:lstStyle/>
          <a:p>
            <a:r>
              <a:rPr lang="zh-CN" altLang="en-US" sz="4800" dirty="0">
                <a:solidFill>
                  <a:srgbClr val="4F4440"/>
                </a:solidFill>
                <a:latin typeface="宋体" panose="02010600030101010101" pitchFamily="2" charset="-122"/>
                <a:ea typeface="宋体" panose="02010600030101010101" pitchFamily="2" charset="-122"/>
              </a:rPr>
              <a:t>目录</a:t>
            </a:r>
          </a:p>
        </p:txBody>
      </p:sp>
      <p:sp>
        <p:nvSpPr>
          <p:cNvPr id="3" name="文本框 2"/>
          <p:cNvSpPr txBox="1"/>
          <p:nvPr/>
        </p:nvSpPr>
        <p:spPr>
          <a:xfrm>
            <a:off x="5311775" y="1179195"/>
            <a:ext cx="1350645" cy="460375"/>
          </a:xfrm>
          <a:prstGeom prst="rect">
            <a:avLst/>
          </a:prstGeom>
          <a:noFill/>
        </p:spPr>
        <p:txBody>
          <a:bodyPr wrap="square" rtlCol="0">
            <a:spAutoFit/>
          </a:bodyPr>
          <a:lstStyle/>
          <a:p>
            <a:pPr algn="l">
              <a:lnSpc>
                <a:spcPct val="100000"/>
              </a:lnSpc>
            </a:pPr>
            <a:r>
              <a:rPr lang="en-US" altLang="zh-CN" sz="2400">
                <a:solidFill>
                  <a:srgbClr val="4F4440"/>
                </a:solidFill>
                <a:latin typeface="Calibri" panose="020F0502020204030204" charset="0"/>
                <a:cs typeface="Calibri" panose="020F0502020204030204" charset="0"/>
              </a:rPr>
              <a:t>Contents</a:t>
            </a:r>
          </a:p>
        </p:txBody>
      </p:sp>
      <p:sp>
        <p:nvSpPr>
          <p:cNvPr id="16" name="文本框 15"/>
          <p:cNvSpPr txBox="1"/>
          <p:nvPr/>
        </p:nvSpPr>
        <p:spPr>
          <a:xfrm>
            <a:off x="4114320" y="2009140"/>
            <a:ext cx="6681499" cy="3970318"/>
          </a:xfrm>
          <a:prstGeom prst="rect">
            <a:avLst/>
          </a:prstGeom>
          <a:noFill/>
        </p:spPr>
        <p:txBody>
          <a:bodyPr wrap="square" rtlCol="0">
            <a:spAutoFit/>
          </a:bodyPr>
          <a:lstStyle/>
          <a:p>
            <a:pPr>
              <a:lnSpc>
                <a:spcPct val="150000"/>
              </a:lnSpc>
            </a:pPr>
            <a:r>
              <a:rPr lang="en-US" altLang="zh-CN" sz="2400" spc="300" dirty="0">
                <a:solidFill>
                  <a:srgbClr val="4F4440"/>
                </a:solidFill>
                <a:latin typeface="思源黑体" panose="020B0400000000000000" pitchFamily="34" charset="-122"/>
                <a:ea typeface="思源黑体" panose="020B0400000000000000" pitchFamily="34" charset="-122"/>
              </a:rPr>
              <a:t>01 </a:t>
            </a:r>
            <a:r>
              <a:rPr lang="zh-CN" altLang="en-US" sz="2400" spc="300" dirty="0">
                <a:solidFill>
                  <a:srgbClr val="4F4440"/>
                </a:solidFill>
                <a:latin typeface="思源黑体" panose="020B0400000000000000" pitchFamily="34" charset="-122"/>
                <a:ea typeface="思源黑体" panose="020B0400000000000000" pitchFamily="34" charset="-122"/>
              </a:rPr>
              <a:t>目的意义  （简要介绍）</a:t>
            </a:r>
          </a:p>
          <a:p>
            <a:pPr>
              <a:lnSpc>
                <a:spcPct val="150000"/>
              </a:lnSpc>
            </a:pPr>
            <a:r>
              <a:rPr lang="en-US" altLang="zh-CN" sz="2400" spc="300" dirty="0">
                <a:solidFill>
                  <a:srgbClr val="4F4440"/>
                </a:solidFill>
                <a:latin typeface="思源黑体" panose="020B0400000000000000" pitchFamily="34" charset="-122"/>
                <a:ea typeface="思源黑体" panose="020B0400000000000000" pitchFamily="34" charset="-122"/>
              </a:rPr>
              <a:t>02 </a:t>
            </a:r>
            <a:r>
              <a:rPr lang="zh-CN" altLang="en-US" sz="2400" spc="300" dirty="0">
                <a:solidFill>
                  <a:srgbClr val="4F4440"/>
                </a:solidFill>
                <a:latin typeface="思源黑体" panose="020B0400000000000000" pitchFamily="34" charset="-122"/>
                <a:ea typeface="思源黑体" panose="020B0400000000000000" pitchFamily="34" charset="-122"/>
              </a:rPr>
              <a:t>主要研究内容和工作  （详细介绍）</a:t>
            </a:r>
          </a:p>
          <a:p>
            <a:pPr>
              <a:lnSpc>
                <a:spcPct val="150000"/>
              </a:lnSpc>
            </a:pPr>
            <a:r>
              <a:rPr lang="en-US" altLang="zh-CN" sz="2400" spc="300" dirty="0">
                <a:solidFill>
                  <a:srgbClr val="4F4440"/>
                </a:solidFill>
                <a:latin typeface="思源黑体" panose="020B0400000000000000" pitchFamily="34" charset="-122"/>
                <a:ea typeface="思源黑体" panose="020B0400000000000000" pitchFamily="34" charset="-122"/>
              </a:rPr>
              <a:t>03 </a:t>
            </a:r>
            <a:r>
              <a:rPr lang="zh-CN" altLang="en-US" sz="2400" spc="300" dirty="0">
                <a:solidFill>
                  <a:srgbClr val="4F4440"/>
                </a:solidFill>
                <a:latin typeface="思源黑体" panose="020B0400000000000000" pitchFamily="34" charset="-122"/>
                <a:ea typeface="思源黑体" panose="020B0400000000000000" pitchFamily="34" charset="-122"/>
              </a:rPr>
              <a:t>得到的主要结论或结果  （详细介绍）</a:t>
            </a:r>
          </a:p>
          <a:p>
            <a:pPr>
              <a:lnSpc>
                <a:spcPct val="150000"/>
              </a:lnSpc>
            </a:pPr>
            <a:r>
              <a:rPr lang="en-US" altLang="zh-CN" sz="2400" spc="300" dirty="0">
                <a:solidFill>
                  <a:srgbClr val="4F4440"/>
                </a:solidFill>
                <a:latin typeface="思源黑体" panose="020B0400000000000000" pitchFamily="34" charset="-122"/>
                <a:ea typeface="思源黑体" panose="020B0400000000000000" pitchFamily="34" charset="-122"/>
              </a:rPr>
              <a:t>04 </a:t>
            </a:r>
            <a:r>
              <a:rPr lang="zh-CN" altLang="en-US" sz="2400" spc="300" dirty="0">
                <a:solidFill>
                  <a:srgbClr val="4F4440"/>
                </a:solidFill>
                <a:latin typeface="思源黑体" panose="020B0400000000000000" pitchFamily="34" charset="-122"/>
                <a:ea typeface="思源黑体" panose="020B0400000000000000" pitchFamily="34" charset="-122"/>
              </a:rPr>
              <a:t>关键问题及其解决途径  （详细介绍）</a:t>
            </a:r>
          </a:p>
          <a:p>
            <a:pPr>
              <a:lnSpc>
                <a:spcPct val="150000"/>
              </a:lnSpc>
            </a:pPr>
            <a:r>
              <a:rPr lang="en-US" altLang="zh-CN" sz="2400" spc="300" dirty="0">
                <a:solidFill>
                  <a:srgbClr val="4F4440"/>
                </a:solidFill>
                <a:latin typeface="思源黑体" panose="020B0400000000000000" pitchFamily="34" charset="-122"/>
                <a:ea typeface="思源黑体" panose="020B0400000000000000" pitchFamily="34" charset="-122"/>
              </a:rPr>
              <a:t>05 </a:t>
            </a:r>
            <a:r>
              <a:rPr lang="zh-CN" altLang="en-US" sz="2400" spc="300" dirty="0">
                <a:solidFill>
                  <a:srgbClr val="4F4440"/>
                </a:solidFill>
                <a:latin typeface="思源黑体" panose="020B0400000000000000" pitchFamily="34" charset="-122"/>
                <a:ea typeface="思源黑体" panose="020B0400000000000000" pitchFamily="34" charset="-122"/>
              </a:rPr>
              <a:t>总结与展望  （简要介绍）</a:t>
            </a:r>
          </a:p>
          <a:p>
            <a:endParaRPr lang="zh-CN" altLang="en-US" sz="2400" dirty="0">
              <a:solidFill>
                <a:srgbClr val="4F4440"/>
              </a:solidFill>
              <a:latin typeface="思源黑体" panose="020B0400000000000000" pitchFamily="34" charset="-122"/>
              <a:ea typeface="思源黑体" panose="020B0400000000000000" pitchFamily="34" charset="-122"/>
            </a:endParaRPr>
          </a:p>
          <a:p>
            <a:endParaRPr lang="en-US" altLang="zh-CN" sz="2400" dirty="0">
              <a:solidFill>
                <a:srgbClr val="4F4440"/>
              </a:solidFill>
              <a:latin typeface="思源黑体" panose="020B0400000000000000" pitchFamily="34" charset="-122"/>
              <a:ea typeface="思源黑体" panose="020B0400000000000000" pitchFamily="34" charset="-122"/>
            </a:endParaRPr>
          </a:p>
          <a:p>
            <a:endParaRPr lang="zh-CN" altLang="en-US" sz="2400" dirty="0">
              <a:solidFill>
                <a:srgbClr val="4F4440"/>
              </a:solidFill>
              <a:latin typeface="思源黑体" panose="020B0400000000000000" pitchFamily="34" charset="-122"/>
              <a:ea typeface="思源黑体" panose="020B0400000000000000"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04 </a:t>
            </a:r>
            <a:r>
              <a:rPr lang="zh-CN" altLang="en-US" sz="3200" dirty="0">
                <a:solidFill>
                  <a:srgbClr val="4F4440"/>
                </a:solidFill>
                <a:latin typeface="思源黑体" panose="020B0400000000000000" pitchFamily="34" charset="-122"/>
                <a:ea typeface="思源黑体" panose="020B0400000000000000" pitchFamily="34" charset="-122"/>
              </a:rPr>
              <a:t>存在的问题</a:t>
            </a:r>
            <a:endParaRPr lang="zh-CN" altLang="en-US" sz="3200" dirty="0">
              <a:latin typeface="思源黑体" panose="020B0400000000000000" pitchFamily="34" charset="-122"/>
              <a:ea typeface="思源黑体" panose="020B0400000000000000" pitchFamily="34" charset="-122"/>
            </a:endParaRPr>
          </a:p>
        </p:txBody>
      </p:sp>
      <p:sp>
        <p:nvSpPr>
          <p:cNvPr id="6" name="文本框 5">
            <a:extLst>
              <a:ext uri="{FF2B5EF4-FFF2-40B4-BE49-F238E27FC236}">
                <a16:creationId xmlns:a16="http://schemas.microsoft.com/office/drawing/2014/main" id="{702039E8-0FEC-E326-6D45-A3CE89AD2099}"/>
              </a:ext>
            </a:extLst>
          </p:cNvPr>
          <p:cNvSpPr txBox="1"/>
          <p:nvPr/>
        </p:nvSpPr>
        <p:spPr>
          <a:xfrm>
            <a:off x="1439478" y="1450568"/>
            <a:ext cx="6891846" cy="646331"/>
          </a:xfrm>
          <a:prstGeom prst="rect">
            <a:avLst/>
          </a:prstGeom>
          <a:noFill/>
        </p:spPr>
        <p:txBody>
          <a:bodyPr wrap="square">
            <a:spAutoFit/>
          </a:bodyPr>
          <a:lstStyle/>
          <a:p>
            <a:r>
              <a:rPr lang="en-US" altLang="zh-CN" dirty="0">
                <a:latin typeface="思源黑体" panose="020B0400000000000000" pitchFamily="34" charset="-122"/>
                <a:ea typeface="思源黑体" panose="020B0400000000000000" pitchFamily="34" charset="-122"/>
              </a:rPr>
              <a:t>ADRC </a:t>
            </a:r>
            <a:r>
              <a:rPr lang="zh-CN" altLang="en-US" dirty="0">
                <a:latin typeface="思源黑体" panose="020B0400000000000000" pitchFamily="34" charset="-122"/>
                <a:ea typeface="思源黑体" panose="020B0400000000000000" pitchFamily="34" charset="-122"/>
              </a:rPr>
              <a:t>参数整定</a:t>
            </a:r>
            <a:r>
              <a:rPr lang="en-US" altLang="zh-CN" dirty="0">
                <a:latin typeface="思源黑体" panose="020B0400000000000000" pitchFamily="34" charset="-122"/>
                <a:ea typeface="思源黑体" panose="020B0400000000000000" pitchFamily="34" charset="-122"/>
              </a:rPr>
              <a:t>: </a:t>
            </a:r>
          </a:p>
          <a:p>
            <a:r>
              <a:rPr lang="zh-CN" altLang="en-US" dirty="0">
                <a:latin typeface="思源黑体" panose="020B0400000000000000" pitchFamily="34" charset="-122"/>
                <a:ea typeface="思源黑体" panose="020B0400000000000000" pitchFamily="34" charset="-122"/>
              </a:rPr>
              <a:t>兼顾实际系统</a:t>
            </a:r>
            <a:r>
              <a:rPr lang="zh-CN" altLang="en-US" b="1" dirty="0">
                <a:latin typeface="思源黑体" panose="020B0400000000000000" pitchFamily="34" charset="-122"/>
                <a:ea typeface="思源黑体" panose="020B0400000000000000" pitchFamily="34" charset="-122"/>
              </a:rPr>
              <a:t>物理约束</a:t>
            </a:r>
            <a:r>
              <a:rPr lang="zh-CN" altLang="en-US" dirty="0">
                <a:latin typeface="思源黑体" panose="020B0400000000000000" pitchFamily="34" charset="-122"/>
                <a:ea typeface="思源黑体" panose="020B0400000000000000" pitchFamily="34" charset="-122"/>
              </a:rPr>
              <a:t>和</a:t>
            </a:r>
            <a:r>
              <a:rPr lang="zh-CN" altLang="en-US" b="1" dirty="0">
                <a:latin typeface="思源黑体" panose="020B0400000000000000" pitchFamily="34" charset="-122"/>
                <a:ea typeface="思源黑体" panose="020B0400000000000000" pitchFamily="34" charset="-122"/>
              </a:rPr>
              <a:t>规划需求</a:t>
            </a:r>
            <a:r>
              <a:rPr lang="en-US" altLang="zh-CN" b="1" dirty="0">
                <a:latin typeface="思源黑体" panose="020B0400000000000000" pitchFamily="34" charset="-122"/>
                <a:ea typeface="思源黑体" panose="020B0400000000000000" pitchFamily="34" charset="-122"/>
              </a:rPr>
              <a:t> </a:t>
            </a:r>
            <a:r>
              <a:rPr lang="en-US" altLang="zh-CN" dirty="0">
                <a:latin typeface="思源黑体" panose="020B0400000000000000" pitchFamily="34" charset="-122"/>
                <a:ea typeface="思源黑体" panose="020B0400000000000000" pitchFamily="34" charset="-122"/>
              </a:rPr>
              <a:t>(</a:t>
            </a:r>
            <a:r>
              <a:rPr lang="zh-CN" altLang="en-US" dirty="0">
                <a:latin typeface="思源黑体" panose="020B0400000000000000" pitchFamily="34" charset="-122"/>
                <a:ea typeface="思源黑体" panose="020B0400000000000000" pitchFamily="34" charset="-122"/>
              </a:rPr>
              <a:t>路线复杂程度</a:t>
            </a:r>
            <a:r>
              <a:rPr lang="en-US" altLang="zh-CN" dirty="0">
                <a:latin typeface="思源黑体" panose="020B0400000000000000" pitchFamily="34" charset="-122"/>
                <a:ea typeface="思源黑体" panose="020B0400000000000000" pitchFamily="34" charset="-122"/>
              </a:rPr>
              <a:t>, </a:t>
            </a:r>
            <a:r>
              <a:rPr lang="zh-CN" altLang="en-US" dirty="0">
                <a:latin typeface="思源黑体" panose="020B0400000000000000" pitchFamily="34" charset="-122"/>
                <a:ea typeface="思源黑体" panose="020B0400000000000000" pitchFamily="34" charset="-122"/>
              </a:rPr>
              <a:t>船速要求</a:t>
            </a:r>
            <a:r>
              <a:rPr lang="en-US" altLang="zh-CN" dirty="0">
                <a:latin typeface="思源黑体" panose="020B0400000000000000" pitchFamily="34" charset="-122"/>
                <a:ea typeface="思源黑体" panose="020B0400000000000000" pitchFamily="34" charset="-122"/>
              </a:rPr>
              <a:t>)</a:t>
            </a:r>
          </a:p>
        </p:txBody>
      </p:sp>
      <p:pic>
        <p:nvPicPr>
          <p:cNvPr id="3" name="图片 2">
            <a:extLst>
              <a:ext uri="{FF2B5EF4-FFF2-40B4-BE49-F238E27FC236}">
                <a16:creationId xmlns:a16="http://schemas.microsoft.com/office/drawing/2014/main" id="{23F759A1-1D59-82DD-ACD7-7CD219D56945}"/>
              </a:ext>
            </a:extLst>
          </p:cNvPr>
          <p:cNvPicPr>
            <a:picLocks noChangeAspect="1"/>
          </p:cNvPicPr>
          <p:nvPr/>
        </p:nvPicPr>
        <p:blipFill>
          <a:blip r:embed="rId4"/>
          <a:stretch>
            <a:fillRect/>
          </a:stretch>
        </p:blipFill>
        <p:spPr>
          <a:xfrm>
            <a:off x="1439478" y="2496391"/>
            <a:ext cx="8998412" cy="3143412"/>
          </a:xfrm>
          <a:prstGeom prst="rect">
            <a:avLst/>
          </a:prstGeom>
        </p:spPr>
      </p:pic>
      <p:sp>
        <p:nvSpPr>
          <p:cNvPr id="7" name="文本框 6">
            <a:extLst>
              <a:ext uri="{FF2B5EF4-FFF2-40B4-BE49-F238E27FC236}">
                <a16:creationId xmlns:a16="http://schemas.microsoft.com/office/drawing/2014/main" id="{CD2422F2-F873-7291-1336-08D36FA3ECD0}"/>
              </a:ext>
            </a:extLst>
          </p:cNvPr>
          <p:cNvSpPr txBox="1"/>
          <p:nvPr/>
        </p:nvSpPr>
        <p:spPr>
          <a:xfrm>
            <a:off x="1439478" y="5762296"/>
            <a:ext cx="8776238" cy="369332"/>
          </a:xfrm>
          <a:prstGeom prst="rect">
            <a:avLst/>
          </a:prstGeom>
          <a:noFill/>
        </p:spPr>
        <p:txBody>
          <a:bodyPr wrap="square">
            <a:spAutoFit/>
          </a:bodyPr>
          <a:lstStyle/>
          <a:p>
            <a:r>
              <a:rPr lang="zh-CN" altLang="en-US" dirty="0">
                <a:latin typeface="思源黑体" panose="020B0400000000000000" pitchFamily="34" charset="-122"/>
                <a:ea typeface="思源黑体" panose="020B0400000000000000" pitchFamily="34" charset="-122"/>
              </a:rPr>
              <a:t>路径跟踪算法需要进一步完善补充</a:t>
            </a:r>
            <a:r>
              <a:rPr lang="en-US" altLang="zh-CN" dirty="0">
                <a:latin typeface="思源黑体" panose="020B0400000000000000" pitchFamily="34" charset="-122"/>
                <a:ea typeface="思源黑体" panose="020B0400000000000000" pitchFamily="34" charset="-122"/>
              </a:rPr>
              <a:t>, </a:t>
            </a:r>
            <a:r>
              <a:rPr lang="zh-CN" altLang="en-US" dirty="0">
                <a:latin typeface="思源黑体" panose="020B0400000000000000" pitchFamily="34" charset="-122"/>
                <a:ea typeface="思源黑体" panose="020B0400000000000000" pitchFamily="34" charset="-122"/>
              </a:rPr>
              <a:t>例如引入船速主动调整的策略</a:t>
            </a:r>
            <a:endParaRPr lang="en-US" altLang="zh-CN" dirty="0">
              <a:latin typeface="思源黑体" panose="020B0400000000000000" pitchFamily="34" charset="-122"/>
              <a:ea typeface="思源黑体" panose="020B0400000000000000" pitchFamily="34" charset="-122"/>
            </a:endParaRPr>
          </a:p>
        </p:txBody>
      </p:sp>
    </p:spTree>
    <p:custDataLst>
      <p:tags r:id="rId1"/>
    </p:custDataLst>
    <p:extLst>
      <p:ext uri="{BB962C8B-B14F-4D97-AF65-F5344CB8AC3E}">
        <p14:creationId xmlns:p14="http://schemas.microsoft.com/office/powerpoint/2010/main" val="264457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194175" y="1905635"/>
            <a:ext cx="4939665" cy="0"/>
          </a:xfrm>
          <a:prstGeom prst="line">
            <a:avLst/>
          </a:prstGeom>
          <a:ln>
            <a:solidFill>
              <a:srgbClr val="4B413B"/>
            </a:solidFill>
            <a:prstDash val="sysDash"/>
          </a:ln>
        </p:spPr>
        <p:style>
          <a:lnRef idx="1">
            <a:schemeClr val="accent1"/>
          </a:lnRef>
          <a:fillRef idx="0">
            <a:schemeClr val="accent1"/>
          </a:fillRef>
          <a:effectRef idx="0">
            <a:schemeClr val="accent1"/>
          </a:effectRef>
          <a:fontRef idx="minor">
            <a:schemeClr val="tx1"/>
          </a:fontRef>
        </p:style>
      </p:cxnSp>
      <p:pic>
        <p:nvPicPr>
          <p:cNvPr id="17" name="图片 16" descr="152"/>
          <p:cNvPicPr>
            <a:picLocks noChangeAspect="1"/>
          </p:cNvPicPr>
          <p:nvPr/>
        </p:nvPicPr>
        <p:blipFill>
          <a:blip r:embed="rId4"/>
          <a:srcRect t="25944" r="759" b="10236"/>
          <a:stretch>
            <a:fillRect/>
          </a:stretch>
        </p:blipFill>
        <p:spPr>
          <a:xfrm>
            <a:off x="2665095" y="263525"/>
            <a:ext cx="3442970" cy="2214880"/>
          </a:xfrm>
          <a:prstGeom prst="rect">
            <a:avLst/>
          </a:prstGeom>
        </p:spPr>
      </p:pic>
      <p:sp>
        <p:nvSpPr>
          <p:cNvPr id="15" name="文本框 14"/>
          <p:cNvSpPr txBox="1"/>
          <p:nvPr/>
        </p:nvSpPr>
        <p:spPr>
          <a:xfrm>
            <a:off x="3160395" y="2892425"/>
            <a:ext cx="6293485" cy="1160959"/>
          </a:xfrm>
          <a:prstGeom prst="rect">
            <a:avLst/>
          </a:prstGeom>
          <a:noFill/>
        </p:spPr>
        <p:txBody>
          <a:bodyPr wrap="square" rtlCol="0">
            <a:spAutoFit/>
          </a:bodyPr>
          <a:lstStyle/>
          <a:p>
            <a:pPr algn="l">
              <a:lnSpc>
                <a:spcPct val="150000"/>
              </a:lnSpc>
            </a:pPr>
            <a:r>
              <a:rPr lang="en-US" altLang="zh-CN" sz="1600" dirty="0">
                <a:solidFill>
                  <a:schemeClr val="tx1"/>
                </a:solidFill>
                <a:latin typeface="思源黑体" panose="020B0400000000000000" pitchFamily="34" charset="-122"/>
                <a:ea typeface="思源黑体" panose="020B0400000000000000" pitchFamily="34" charset="-122"/>
                <a:cs typeface="Calibri" panose="020F0502020204030204" charset="0"/>
              </a:rPr>
              <a:t>2022.4.7-2022.4.15</a:t>
            </a:r>
            <a:r>
              <a:rPr lang="zh-CN" altLang="en-US" sz="1600" dirty="0">
                <a:solidFill>
                  <a:schemeClr val="tx1"/>
                </a:solidFill>
                <a:latin typeface="思源黑体" panose="020B0400000000000000" pitchFamily="34" charset="-122"/>
                <a:ea typeface="思源黑体" panose="020B0400000000000000" pitchFamily="34" charset="-122"/>
                <a:cs typeface="Calibri" panose="020F0502020204030204" charset="0"/>
              </a:rPr>
              <a:t>：完成剩余功能</a:t>
            </a:r>
            <a:r>
              <a:rPr lang="en-US" altLang="zh-CN" sz="1600" dirty="0">
                <a:solidFill>
                  <a:schemeClr val="tx1"/>
                </a:solidFill>
                <a:latin typeface="思源黑体" panose="020B0400000000000000" pitchFamily="34" charset="-122"/>
                <a:ea typeface="思源黑体" panose="020B0400000000000000" pitchFamily="34" charset="-122"/>
                <a:cs typeface="Calibri" panose="020F0502020204030204" charset="0"/>
              </a:rPr>
              <a:t>, </a:t>
            </a:r>
            <a:r>
              <a:rPr lang="zh-CN" altLang="en-US" sz="1600" dirty="0">
                <a:solidFill>
                  <a:schemeClr val="tx1"/>
                </a:solidFill>
                <a:latin typeface="思源黑体" panose="020B0400000000000000" pitchFamily="34" charset="-122"/>
                <a:ea typeface="思源黑体" panose="020B0400000000000000" pitchFamily="34" charset="-122"/>
                <a:cs typeface="Calibri" panose="020F0502020204030204" charset="0"/>
              </a:rPr>
              <a:t>调整改进算法</a:t>
            </a:r>
          </a:p>
          <a:p>
            <a:pPr algn="l">
              <a:lnSpc>
                <a:spcPct val="150000"/>
              </a:lnSpc>
            </a:pPr>
            <a:r>
              <a:rPr lang="en-US" altLang="zh-CN" sz="1600" dirty="0">
                <a:solidFill>
                  <a:schemeClr val="tx1"/>
                </a:solidFill>
                <a:latin typeface="思源黑体" panose="020B0400000000000000" pitchFamily="34" charset="-122"/>
                <a:ea typeface="思源黑体" panose="020B0400000000000000" pitchFamily="34" charset="-122"/>
                <a:cs typeface="Calibri" panose="020F0502020204030204" charset="0"/>
              </a:rPr>
              <a:t>2022.4.15-2022.5.1</a:t>
            </a:r>
            <a:r>
              <a:rPr lang="zh-CN" altLang="en-US" sz="1600" dirty="0">
                <a:solidFill>
                  <a:schemeClr val="tx1"/>
                </a:solidFill>
                <a:latin typeface="思源黑体" panose="020B0400000000000000" pitchFamily="34" charset="-122"/>
                <a:ea typeface="思源黑体" panose="020B0400000000000000" pitchFamily="34" charset="-122"/>
                <a:cs typeface="Calibri" panose="020F0502020204030204" charset="0"/>
              </a:rPr>
              <a:t>：撰写论文</a:t>
            </a:r>
          </a:p>
          <a:p>
            <a:pPr algn="l">
              <a:lnSpc>
                <a:spcPct val="150000"/>
              </a:lnSpc>
            </a:pPr>
            <a:r>
              <a:rPr lang="en-US" altLang="zh-CN" sz="1600" dirty="0">
                <a:solidFill>
                  <a:schemeClr val="tx1"/>
                </a:solidFill>
                <a:latin typeface="思源黑体" panose="020B0400000000000000" pitchFamily="34" charset="-122"/>
                <a:ea typeface="思源黑体" panose="020B0400000000000000" pitchFamily="34" charset="-122"/>
                <a:cs typeface="Calibri" panose="020F0502020204030204" charset="0"/>
              </a:rPr>
              <a:t>2022.5.1-2022.5.7</a:t>
            </a:r>
            <a:r>
              <a:rPr lang="zh-CN" altLang="en-US" sz="1600" dirty="0">
                <a:solidFill>
                  <a:schemeClr val="tx1"/>
                </a:solidFill>
                <a:latin typeface="思源黑体" panose="020B0400000000000000" pitchFamily="34" charset="-122"/>
                <a:ea typeface="思源黑体" panose="020B0400000000000000" pitchFamily="34" charset="-122"/>
                <a:cs typeface="Calibri" panose="020F0502020204030204" charset="0"/>
              </a:rPr>
              <a:t>：论文修改，材料整理</a:t>
            </a:r>
          </a:p>
        </p:txBody>
      </p:sp>
      <p:sp>
        <p:nvSpPr>
          <p:cNvPr id="3" name="文本框 2"/>
          <p:cNvSpPr txBox="1"/>
          <p:nvPr/>
        </p:nvSpPr>
        <p:spPr>
          <a:xfrm>
            <a:off x="6391876" y="1089075"/>
            <a:ext cx="2838751" cy="646331"/>
          </a:xfrm>
          <a:prstGeom prst="rect">
            <a:avLst/>
          </a:prstGeom>
          <a:noFill/>
        </p:spPr>
        <p:txBody>
          <a:bodyPr wrap="square" rtlCol="0">
            <a:spAutoFit/>
          </a:bodyPr>
          <a:lstStyle/>
          <a:p>
            <a:r>
              <a:rPr lang="en-US" altLang="zh-CN" sz="3600" dirty="0">
                <a:solidFill>
                  <a:srgbClr val="4F4440"/>
                </a:solidFill>
                <a:latin typeface="思源黑体" panose="020B0400000000000000" pitchFamily="34" charset="-122"/>
                <a:ea typeface="思源黑体" panose="020B0400000000000000" pitchFamily="34" charset="-122"/>
              </a:rPr>
              <a:t>05 </a:t>
            </a:r>
            <a:r>
              <a:rPr lang="zh-CN" altLang="en-US" sz="3600" dirty="0">
                <a:solidFill>
                  <a:srgbClr val="4F4440"/>
                </a:solidFill>
                <a:latin typeface="思源黑体" panose="020B0400000000000000" pitchFamily="34" charset="-122"/>
                <a:ea typeface="思源黑体" panose="020B0400000000000000" pitchFamily="34" charset="-122"/>
              </a:rPr>
              <a:t>未来计划</a:t>
            </a:r>
            <a:endParaRPr lang="zh-CN" altLang="en-US" sz="3600" dirty="0">
              <a:latin typeface="思源黑体" panose="020B0400000000000000" pitchFamily="34" charset="-122"/>
              <a:ea typeface="思源黑体" panose="020B0400000000000000"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53"/>
          <p:cNvPicPr>
            <a:picLocks noChangeAspect="1"/>
          </p:cNvPicPr>
          <p:nvPr/>
        </p:nvPicPr>
        <p:blipFill>
          <a:blip r:embed="rId4"/>
          <a:srcRect t="22591" b="13766"/>
          <a:stretch>
            <a:fillRect/>
          </a:stretch>
        </p:blipFill>
        <p:spPr>
          <a:xfrm>
            <a:off x="-139700" y="2212299"/>
            <a:ext cx="7863205" cy="5004435"/>
          </a:xfrm>
          <a:prstGeom prst="rect">
            <a:avLst/>
          </a:prstGeom>
        </p:spPr>
      </p:pic>
      <p:sp>
        <p:nvSpPr>
          <p:cNvPr id="2" name="文本框 1"/>
          <p:cNvSpPr txBox="1"/>
          <p:nvPr/>
        </p:nvSpPr>
        <p:spPr>
          <a:xfrm>
            <a:off x="4468495" y="2541905"/>
            <a:ext cx="3255010" cy="1014730"/>
          </a:xfrm>
          <a:prstGeom prst="rect">
            <a:avLst/>
          </a:prstGeom>
          <a:noFill/>
        </p:spPr>
        <p:txBody>
          <a:bodyPr wrap="square" rtlCol="0">
            <a:spAutoFit/>
          </a:bodyPr>
          <a:lstStyle/>
          <a:p>
            <a:r>
              <a:rPr lang="zh-CN" altLang="en-US" sz="6000" dirty="0">
                <a:solidFill>
                  <a:srgbClr val="4F4440"/>
                </a:solidFill>
                <a:latin typeface="华文细黑" panose="02010600040101010101" pitchFamily="2" charset="-122"/>
                <a:ea typeface="华文细黑" panose="02010600040101010101" pitchFamily="2" charset="-122"/>
              </a:rPr>
              <a:t>感谢观看</a:t>
            </a:r>
          </a:p>
        </p:txBody>
      </p:sp>
      <p:sp>
        <p:nvSpPr>
          <p:cNvPr id="3" name="文本框 2"/>
          <p:cNvSpPr txBox="1"/>
          <p:nvPr/>
        </p:nvSpPr>
        <p:spPr>
          <a:xfrm>
            <a:off x="6296490" y="3655408"/>
            <a:ext cx="4014236" cy="461665"/>
          </a:xfrm>
          <a:prstGeom prst="rect">
            <a:avLst/>
          </a:prstGeom>
          <a:noFill/>
        </p:spPr>
        <p:txBody>
          <a:bodyPr wrap="square" rtlCol="0">
            <a:spAutoFit/>
          </a:bodyPr>
          <a:lstStyle/>
          <a:p>
            <a:pPr algn="l">
              <a:lnSpc>
                <a:spcPct val="100000"/>
              </a:lnSpc>
            </a:pPr>
            <a:r>
              <a:rPr lang="zh-CN" altLang="en-US" sz="2400" dirty="0">
                <a:solidFill>
                  <a:srgbClr val="4F4440"/>
                </a:solidFill>
                <a:latin typeface="Calibri" panose="020F0502020204030204" charset="0"/>
                <a:cs typeface="Calibri" panose="020F0502020204030204" charset="0"/>
              </a:rPr>
              <a:t>请各位老师批评指正</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52"/>
          <p:cNvPicPr>
            <a:picLocks noChangeAspect="1"/>
          </p:cNvPicPr>
          <p:nvPr/>
        </p:nvPicPr>
        <p:blipFill>
          <a:blip r:embed="rId4"/>
          <a:srcRect t="25944" r="759" b="10236"/>
          <a:stretch>
            <a:fillRect/>
          </a:stretch>
        </p:blipFill>
        <p:spPr>
          <a:xfrm>
            <a:off x="-322580" y="2891155"/>
            <a:ext cx="7306310" cy="4699000"/>
          </a:xfrm>
          <a:prstGeom prst="rect">
            <a:avLst/>
          </a:prstGeom>
        </p:spPr>
      </p:pic>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01 </a:t>
            </a:r>
            <a:r>
              <a:rPr lang="zh-CN" altLang="en-US" sz="3200" dirty="0">
                <a:solidFill>
                  <a:srgbClr val="4F4440"/>
                </a:solidFill>
                <a:latin typeface="思源黑体" panose="020B0400000000000000" pitchFamily="34" charset="-122"/>
                <a:ea typeface="思源黑体" panose="020B0400000000000000" pitchFamily="34" charset="-122"/>
              </a:rPr>
              <a:t>目的意义</a:t>
            </a:r>
            <a:endParaRPr lang="zh-CN" altLang="en-US" sz="3200" dirty="0">
              <a:latin typeface="思源黑体" panose="020B0400000000000000" pitchFamily="34" charset="-122"/>
              <a:ea typeface="思源黑体" panose="020B0400000000000000" pitchFamily="34" charset="-122"/>
            </a:endParaRPr>
          </a:p>
        </p:txBody>
      </p:sp>
      <p:pic>
        <p:nvPicPr>
          <p:cNvPr id="5" name="图片 4">
            <a:extLst>
              <a:ext uri="{FF2B5EF4-FFF2-40B4-BE49-F238E27FC236}">
                <a16:creationId xmlns:a16="http://schemas.microsoft.com/office/drawing/2014/main" id="{4103FAD3-BB4B-CD1C-E7BD-C6C9E2710699}"/>
              </a:ext>
            </a:extLst>
          </p:cNvPr>
          <p:cNvPicPr>
            <a:picLocks noChangeAspect="1"/>
          </p:cNvPicPr>
          <p:nvPr/>
        </p:nvPicPr>
        <p:blipFill>
          <a:blip r:embed="rId5"/>
          <a:stretch>
            <a:fillRect/>
          </a:stretch>
        </p:blipFill>
        <p:spPr>
          <a:xfrm>
            <a:off x="6532843" y="3712029"/>
            <a:ext cx="5238750" cy="2847975"/>
          </a:xfrm>
          <a:prstGeom prst="rect">
            <a:avLst/>
          </a:prstGeom>
        </p:spPr>
      </p:pic>
      <p:sp>
        <p:nvSpPr>
          <p:cNvPr id="12" name="文本框 11">
            <a:extLst>
              <a:ext uri="{FF2B5EF4-FFF2-40B4-BE49-F238E27FC236}">
                <a16:creationId xmlns:a16="http://schemas.microsoft.com/office/drawing/2014/main" id="{863A4D53-0565-4EEF-3039-B1F9104A493C}"/>
              </a:ext>
            </a:extLst>
          </p:cNvPr>
          <p:cNvSpPr txBox="1"/>
          <p:nvPr/>
        </p:nvSpPr>
        <p:spPr>
          <a:xfrm>
            <a:off x="1116873" y="1276346"/>
            <a:ext cx="10234749" cy="1200329"/>
          </a:xfrm>
          <a:prstGeom prst="rect">
            <a:avLst/>
          </a:prstGeom>
          <a:noFill/>
        </p:spPr>
        <p:txBody>
          <a:bodyPr wrap="square">
            <a:spAutoFit/>
          </a:bodyPr>
          <a:lstStyle/>
          <a:p>
            <a:r>
              <a:rPr lang="zh-CN" altLang="en-US" dirty="0"/>
              <a:t>无人艇作为一种可以遥控或自主航行的小型、智能、多用途的海上航行器，是各种现代高新技术融合的产物，体现了一个国家的海洋科技实力。无人艇具有成本低、机动性强、隐蔽性好等优点，特别是在复杂的海洋环境中，可以代替人类完成危险、耗时、费力的任务，在军事和民用领域都有广阔的应用前景</a:t>
            </a:r>
          </a:p>
        </p:txBody>
      </p:sp>
    </p:spTree>
    <p:custDataLst>
      <p:tags r:id="rId1"/>
    </p:custDataLst>
    <p:extLst>
      <p:ext uri="{BB962C8B-B14F-4D97-AF65-F5344CB8AC3E}">
        <p14:creationId xmlns:p14="http://schemas.microsoft.com/office/powerpoint/2010/main" val="3579815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52"/>
          <p:cNvPicPr>
            <a:picLocks noChangeAspect="1"/>
          </p:cNvPicPr>
          <p:nvPr/>
        </p:nvPicPr>
        <p:blipFill>
          <a:blip r:embed="rId4"/>
          <a:srcRect t="25944" r="759" b="10236"/>
          <a:stretch>
            <a:fillRect/>
          </a:stretch>
        </p:blipFill>
        <p:spPr>
          <a:xfrm>
            <a:off x="-322580" y="2891155"/>
            <a:ext cx="7306310" cy="4699000"/>
          </a:xfrm>
          <a:prstGeom prst="rect">
            <a:avLst/>
          </a:prstGeom>
        </p:spPr>
      </p:pic>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主要研究内容和工作</a:t>
            </a:r>
            <a:endParaRPr lang="zh-CN" altLang="en-US" sz="3200" dirty="0">
              <a:latin typeface="思源黑体" panose="020B0400000000000000" pitchFamily="34" charset="-122"/>
              <a:ea typeface="思源黑体" panose="020B0400000000000000" pitchFamily="34" charset="-122"/>
            </a:endParaRPr>
          </a:p>
        </p:txBody>
      </p:sp>
      <p:pic>
        <p:nvPicPr>
          <p:cNvPr id="5" name="图片 4">
            <a:extLst>
              <a:ext uri="{FF2B5EF4-FFF2-40B4-BE49-F238E27FC236}">
                <a16:creationId xmlns:a16="http://schemas.microsoft.com/office/drawing/2014/main" id="{4103FAD3-BB4B-CD1C-E7BD-C6C9E2710699}"/>
              </a:ext>
            </a:extLst>
          </p:cNvPr>
          <p:cNvPicPr>
            <a:picLocks noChangeAspect="1"/>
          </p:cNvPicPr>
          <p:nvPr/>
        </p:nvPicPr>
        <p:blipFill>
          <a:blip r:embed="rId5"/>
          <a:stretch>
            <a:fillRect/>
          </a:stretch>
        </p:blipFill>
        <p:spPr>
          <a:xfrm>
            <a:off x="6532843" y="3712029"/>
            <a:ext cx="5238750" cy="2847975"/>
          </a:xfrm>
          <a:prstGeom prst="rect">
            <a:avLst/>
          </a:prstGeom>
        </p:spPr>
      </p:pic>
      <p:sp>
        <p:nvSpPr>
          <p:cNvPr id="12" name="文本框 11">
            <a:extLst>
              <a:ext uri="{FF2B5EF4-FFF2-40B4-BE49-F238E27FC236}">
                <a16:creationId xmlns:a16="http://schemas.microsoft.com/office/drawing/2014/main" id="{863A4D53-0565-4EEF-3039-B1F9104A493C}"/>
              </a:ext>
            </a:extLst>
          </p:cNvPr>
          <p:cNvSpPr txBox="1"/>
          <p:nvPr/>
        </p:nvSpPr>
        <p:spPr>
          <a:xfrm>
            <a:off x="1116873" y="1276346"/>
            <a:ext cx="10234749" cy="1200329"/>
          </a:xfrm>
          <a:prstGeom prst="rect">
            <a:avLst/>
          </a:prstGeom>
          <a:noFill/>
        </p:spPr>
        <p:txBody>
          <a:bodyPr wrap="square">
            <a:spAutoFit/>
          </a:bodyPr>
          <a:lstStyle/>
          <a:p>
            <a:r>
              <a:rPr lang="zh-CN" altLang="en-US" dirty="0"/>
              <a:t>无人艇作为一种可以遥控或自主航行的小型、智能、多用途的海上航行器，是各种现代高新技术融合的产物，体现了一个国家的海洋科技实力。无人艇具有成本低、机动性强、隐蔽性好等优点，特别是在复杂的海洋环境中，可以代替人类完成危险、耗时、费力的任务，在军事和民用领域都有广阔的应用前景</a:t>
            </a:r>
          </a:p>
        </p:txBody>
      </p:sp>
    </p:spTree>
    <p:custDataLst>
      <p:tags r:id="rId1"/>
    </p:custDataLst>
    <p:extLst>
      <p:ext uri="{BB962C8B-B14F-4D97-AF65-F5344CB8AC3E}">
        <p14:creationId xmlns:p14="http://schemas.microsoft.com/office/powerpoint/2010/main" val="1130904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52"/>
          <p:cNvPicPr>
            <a:picLocks noChangeAspect="1"/>
          </p:cNvPicPr>
          <p:nvPr/>
        </p:nvPicPr>
        <p:blipFill>
          <a:blip r:embed="rId4"/>
          <a:srcRect t="25944" r="759" b="10236"/>
          <a:stretch>
            <a:fillRect/>
          </a:stretch>
        </p:blipFill>
        <p:spPr>
          <a:xfrm>
            <a:off x="-322580" y="2891155"/>
            <a:ext cx="7306310" cy="4699000"/>
          </a:xfrm>
          <a:prstGeom prst="rect">
            <a:avLst/>
          </a:prstGeom>
        </p:spPr>
      </p:pic>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01 </a:t>
            </a:r>
            <a:r>
              <a:rPr lang="zh-CN" altLang="en-US" sz="3200" dirty="0">
                <a:solidFill>
                  <a:srgbClr val="4F4440"/>
                </a:solidFill>
                <a:latin typeface="思源黑体" panose="020B0400000000000000" pitchFamily="34" charset="-122"/>
                <a:ea typeface="思源黑体" panose="020B0400000000000000" pitchFamily="34" charset="-122"/>
              </a:rPr>
              <a:t>研究内容与预期目标</a:t>
            </a:r>
            <a:endParaRPr lang="zh-CN" altLang="en-US" sz="3200" dirty="0">
              <a:latin typeface="思源黑体" panose="020B0400000000000000" pitchFamily="34" charset="-122"/>
              <a:ea typeface="思源黑体" panose="020B0400000000000000" pitchFamily="34" charset="-122"/>
            </a:endParaRPr>
          </a:p>
        </p:txBody>
      </p:sp>
      <p:sp>
        <p:nvSpPr>
          <p:cNvPr id="19" name="文本框 18">
            <a:extLst>
              <a:ext uri="{FF2B5EF4-FFF2-40B4-BE49-F238E27FC236}">
                <a16:creationId xmlns:a16="http://schemas.microsoft.com/office/drawing/2014/main" id="{631F3E10-905C-5B48-929E-DFE3A8384952}"/>
              </a:ext>
            </a:extLst>
          </p:cNvPr>
          <p:cNvSpPr txBox="1"/>
          <p:nvPr/>
        </p:nvSpPr>
        <p:spPr>
          <a:xfrm>
            <a:off x="4408371" y="1270337"/>
            <a:ext cx="6797944" cy="4524315"/>
          </a:xfrm>
          <a:prstGeom prst="rect">
            <a:avLst/>
          </a:prstGeom>
          <a:noFill/>
        </p:spPr>
        <p:txBody>
          <a:bodyPr wrap="square">
            <a:spAutoFit/>
          </a:bodyPr>
          <a:lstStyle/>
          <a:p>
            <a:pPr indent="266700" algn="just"/>
            <a:r>
              <a:rPr lang="zh-CN" altLang="en-US" dirty="0"/>
              <a:t>本</a:t>
            </a:r>
            <a:r>
              <a:rPr lang="zh-CN" altLang="zh-CN" dirty="0"/>
              <a:t>研究面向多任务点的无人艇协同路径规划与跟踪控制方法</a:t>
            </a:r>
            <a:r>
              <a:rPr lang="en-US" altLang="zh-CN" dirty="0"/>
              <a:t>.</a:t>
            </a:r>
            <a:br>
              <a:rPr lang="en-US" altLang="zh-CN" dirty="0"/>
            </a:br>
            <a:endParaRPr lang="en-US" altLang="zh-CN" dirty="0"/>
          </a:p>
          <a:p>
            <a:pPr indent="266700" algn="just"/>
            <a:r>
              <a:rPr lang="zh-CN" altLang="zh-CN" b="1" dirty="0"/>
              <a:t>路径规划</a:t>
            </a:r>
            <a:r>
              <a:rPr lang="zh-CN" altLang="zh-CN" dirty="0"/>
              <a:t>是实现无人艇自主航行的一种关键技术。传统的路径规划方法忽视了多任务点约束，但该类约束在水质采样等任务中不可忽视。</a:t>
            </a:r>
            <a:endParaRPr lang="en-US" altLang="zh-CN" dirty="0"/>
          </a:p>
          <a:p>
            <a:pPr indent="266700" algn="just"/>
            <a:r>
              <a:rPr lang="zh-CN" altLang="en-US" dirty="0"/>
              <a:t>多艘无人艇构成</a:t>
            </a:r>
            <a:r>
              <a:rPr lang="zh-CN" altLang="en-US" b="1" dirty="0"/>
              <a:t>协同系统</a:t>
            </a:r>
            <a:r>
              <a:rPr lang="zh-CN" altLang="en-US" dirty="0"/>
              <a:t>进行作业。</a:t>
            </a:r>
            <a:endParaRPr lang="en-US" altLang="zh-CN" dirty="0"/>
          </a:p>
          <a:p>
            <a:pPr indent="266700" algn="just"/>
            <a:r>
              <a:rPr lang="zh-CN" altLang="zh-CN" dirty="0"/>
              <a:t>此外，无人艇还需</a:t>
            </a:r>
            <a:r>
              <a:rPr lang="zh-CN" altLang="zh-CN" b="1" dirty="0"/>
              <a:t>精确跟踪</a:t>
            </a:r>
            <a:r>
              <a:rPr lang="zh-CN" altLang="zh-CN" dirty="0"/>
              <a:t>规划的路径以完成任务，而水流、风等扰动会大大影响控制精度。</a:t>
            </a:r>
          </a:p>
          <a:p>
            <a:endParaRPr lang="en-US" altLang="zh-CN" dirty="0"/>
          </a:p>
          <a:p>
            <a:r>
              <a:rPr lang="zh-CN" altLang="en-US" dirty="0"/>
              <a:t>本研究预期目标</a:t>
            </a:r>
            <a:r>
              <a:rPr lang="en-US" altLang="zh-CN" dirty="0"/>
              <a:t>:</a:t>
            </a:r>
          </a:p>
          <a:p>
            <a:r>
              <a:rPr lang="en-US" altLang="zh-CN" dirty="0"/>
              <a:t>1. </a:t>
            </a:r>
            <a:r>
              <a:rPr lang="zh-CN" altLang="zh-CN" dirty="0"/>
              <a:t>将任务点分配给相应的无人艇，实现多无人艇任务分配；</a:t>
            </a:r>
            <a:endParaRPr lang="en-US" altLang="zh-CN" dirty="0"/>
          </a:p>
          <a:p>
            <a:r>
              <a:rPr lang="en-US" altLang="zh-CN" dirty="0"/>
              <a:t>2. </a:t>
            </a:r>
            <a:r>
              <a:rPr lang="zh-CN" altLang="zh-CN" dirty="0"/>
              <a:t>利用改进的自组织映射神经网络</a:t>
            </a:r>
            <a:r>
              <a:rPr lang="en-US" altLang="zh-CN" dirty="0"/>
              <a:t>(SOM)</a:t>
            </a:r>
            <a:r>
              <a:rPr lang="zh-CN" altLang="zh-CN" dirty="0"/>
              <a:t>方法，确定各无人艇对分配任务点的最优访问顺序，同时可安全躲避障碍物；</a:t>
            </a:r>
            <a:endParaRPr lang="en-US" altLang="zh-CN" dirty="0"/>
          </a:p>
          <a:p>
            <a:r>
              <a:rPr lang="en-US" altLang="zh-CN" dirty="0"/>
              <a:t>3. </a:t>
            </a:r>
            <a:r>
              <a:rPr lang="zh-CN" altLang="zh-CN" dirty="0"/>
              <a:t>对规划路径进行平滑处理</a:t>
            </a:r>
            <a:endParaRPr lang="en-US" altLang="zh-CN" dirty="0"/>
          </a:p>
          <a:p>
            <a:r>
              <a:rPr lang="en-US" altLang="zh-CN" dirty="0"/>
              <a:t>4. </a:t>
            </a:r>
            <a:r>
              <a:rPr lang="zh-CN" altLang="zh-CN" dirty="0"/>
              <a:t>利用自抗扰控制方法实现无人艇对规划路径的精准跟踪；</a:t>
            </a:r>
            <a:endParaRPr lang="en-US" altLang="zh-CN" dirty="0"/>
          </a:p>
          <a:p>
            <a:r>
              <a:rPr lang="en-US" altLang="zh-CN" dirty="0"/>
              <a:t>5. </a:t>
            </a:r>
            <a:r>
              <a:rPr lang="zh-CN" altLang="zh-CN" dirty="0"/>
              <a:t>搭建</a:t>
            </a:r>
            <a:r>
              <a:rPr lang="en-US" altLang="zh-CN" dirty="0"/>
              <a:t>unity3D</a:t>
            </a:r>
            <a:r>
              <a:rPr lang="zh-CN" altLang="zh-CN" dirty="0"/>
              <a:t>虚拟仿真场景并进行验证。</a:t>
            </a:r>
            <a:endParaRPr lang="zh-CN" altLang="en-US" dirty="0"/>
          </a:p>
        </p:txBody>
      </p:sp>
    </p:spTree>
    <p:custDataLst>
      <p:tags r:id="rId1"/>
    </p:custDataLst>
    <p:extLst>
      <p:ext uri="{BB962C8B-B14F-4D97-AF65-F5344CB8AC3E}">
        <p14:creationId xmlns:p14="http://schemas.microsoft.com/office/powerpoint/2010/main" val="76274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52"/>
          <p:cNvPicPr>
            <a:picLocks noChangeAspect="1"/>
          </p:cNvPicPr>
          <p:nvPr/>
        </p:nvPicPr>
        <p:blipFill>
          <a:blip r:embed="rId4"/>
          <a:srcRect t="25944" r="759" b="10236"/>
          <a:stretch>
            <a:fillRect/>
          </a:stretch>
        </p:blipFill>
        <p:spPr>
          <a:xfrm>
            <a:off x="-322580" y="2891155"/>
            <a:ext cx="7306310" cy="4699000"/>
          </a:xfrm>
          <a:prstGeom prst="rect">
            <a:avLst/>
          </a:prstGeom>
        </p:spPr>
      </p:pic>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01 </a:t>
            </a:r>
            <a:r>
              <a:rPr lang="zh-CN" altLang="en-US" sz="3200" dirty="0">
                <a:solidFill>
                  <a:srgbClr val="4F4440"/>
                </a:solidFill>
                <a:latin typeface="思源黑体" panose="020B0400000000000000" pitchFamily="34" charset="-122"/>
                <a:ea typeface="思源黑体" panose="020B0400000000000000" pitchFamily="34" charset="-122"/>
              </a:rPr>
              <a:t>研究内容与预期目标</a:t>
            </a:r>
            <a:endParaRPr lang="zh-CN" altLang="en-US" sz="3200" dirty="0">
              <a:latin typeface="思源黑体" panose="020B0400000000000000" pitchFamily="34" charset="-122"/>
              <a:ea typeface="思源黑体" panose="020B0400000000000000" pitchFamily="34" charset="-122"/>
            </a:endParaRPr>
          </a:p>
        </p:txBody>
      </p:sp>
      <p:pic>
        <p:nvPicPr>
          <p:cNvPr id="11" name="图片 10">
            <a:extLst>
              <a:ext uri="{FF2B5EF4-FFF2-40B4-BE49-F238E27FC236}">
                <a16:creationId xmlns:a16="http://schemas.microsoft.com/office/drawing/2014/main" id="{D6AA9E8C-01BF-5B59-953C-E397ADF3F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3562" y="1036499"/>
            <a:ext cx="9540335" cy="5793376"/>
          </a:xfrm>
          <a:prstGeom prst="rect">
            <a:avLst/>
          </a:prstGeom>
        </p:spPr>
      </p:pic>
    </p:spTree>
    <p:custDataLst>
      <p:tags r:id="rId1"/>
    </p:custDataLst>
    <p:extLst>
      <p:ext uri="{BB962C8B-B14F-4D97-AF65-F5344CB8AC3E}">
        <p14:creationId xmlns:p14="http://schemas.microsoft.com/office/powerpoint/2010/main" val="118292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地图构建</a:t>
            </a:r>
            <a:endParaRPr lang="zh-CN" altLang="en-US" sz="3200" dirty="0">
              <a:latin typeface="思源黑体" panose="020B0400000000000000" pitchFamily="34" charset="-122"/>
              <a:ea typeface="思源黑体" panose="020B0400000000000000" pitchFamily="34" charset="-122"/>
            </a:endParaRPr>
          </a:p>
        </p:txBody>
      </p:sp>
      <p:pic>
        <p:nvPicPr>
          <p:cNvPr id="4" name="图形 3">
            <a:extLst>
              <a:ext uri="{FF2B5EF4-FFF2-40B4-BE49-F238E27FC236}">
                <a16:creationId xmlns:a16="http://schemas.microsoft.com/office/drawing/2014/main" id="{4E9A7CAE-D98D-072D-4889-151727288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1660" y="1556086"/>
            <a:ext cx="4176713" cy="4176713"/>
          </a:xfrm>
          <a:prstGeom prst="rect">
            <a:avLst/>
          </a:prstGeom>
        </p:spPr>
      </p:pic>
      <p:pic>
        <p:nvPicPr>
          <p:cNvPr id="9" name="图形 8">
            <a:extLst>
              <a:ext uri="{FF2B5EF4-FFF2-40B4-BE49-F238E27FC236}">
                <a16:creationId xmlns:a16="http://schemas.microsoft.com/office/drawing/2014/main" id="{A3C5A13B-0EF7-17AB-5DB3-1FC066BE67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0429" y="1404014"/>
            <a:ext cx="4379913" cy="4379913"/>
          </a:xfrm>
          <a:prstGeom prst="rect">
            <a:avLst/>
          </a:prstGeom>
        </p:spPr>
      </p:pic>
      <p:sp>
        <p:nvSpPr>
          <p:cNvPr id="12" name="文本框 11">
            <a:extLst>
              <a:ext uri="{FF2B5EF4-FFF2-40B4-BE49-F238E27FC236}">
                <a16:creationId xmlns:a16="http://schemas.microsoft.com/office/drawing/2014/main" id="{470B99D7-6E32-5A7B-BE11-9244DA2BD1B9}"/>
              </a:ext>
            </a:extLst>
          </p:cNvPr>
          <p:cNvSpPr txBox="1"/>
          <p:nvPr/>
        </p:nvSpPr>
        <p:spPr>
          <a:xfrm>
            <a:off x="6739564" y="850925"/>
            <a:ext cx="3300904" cy="369332"/>
          </a:xfrm>
          <a:prstGeom prst="rect">
            <a:avLst/>
          </a:prstGeom>
          <a:noFill/>
        </p:spPr>
        <p:txBody>
          <a:bodyPr wrap="none" rtlCol="0">
            <a:spAutoFit/>
          </a:bodyPr>
          <a:lstStyle/>
          <a:p>
            <a:r>
              <a:rPr lang="zh-CN" altLang="en-US" dirty="0"/>
              <a:t>二值化</a:t>
            </a:r>
            <a:r>
              <a:rPr lang="en-US" altLang="zh-CN" dirty="0"/>
              <a:t>, </a:t>
            </a:r>
            <a:r>
              <a:rPr lang="zh-CN" altLang="en-US" dirty="0"/>
              <a:t>随机生成 </a:t>
            </a:r>
            <a:r>
              <a:rPr lang="en-US" altLang="zh-CN" dirty="0"/>
              <a:t>30 </a:t>
            </a:r>
            <a:r>
              <a:rPr lang="zh-CN" altLang="en-US" dirty="0"/>
              <a:t>个任务点</a:t>
            </a:r>
          </a:p>
        </p:txBody>
      </p:sp>
    </p:spTree>
    <p:custDataLst>
      <p:tags r:id="rId1"/>
    </p:custDataLst>
    <p:extLst>
      <p:ext uri="{BB962C8B-B14F-4D97-AF65-F5344CB8AC3E}">
        <p14:creationId xmlns:p14="http://schemas.microsoft.com/office/powerpoint/2010/main" val="21377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 </a:t>
            </a:r>
            <a:r>
              <a:rPr lang="zh-CN" altLang="en-US" sz="3200" dirty="0">
                <a:solidFill>
                  <a:srgbClr val="4F4440"/>
                </a:solidFill>
                <a:latin typeface="思源黑体" panose="020B0400000000000000" pitchFamily="34" charset="-122"/>
                <a:ea typeface="思源黑体" panose="020B0400000000000000" pitchFamily="34" charset="-122"/>
              </a:rPr>
              <a:t>任务分配</a:t>
            </a:r>
            <a:endParaRPr lang="zh-CN" altLang="en-US" sz="3200" dirty="0">
              <a:latin typeface="思源黑体" panose="020B0400000000000000" pitchFamily="34" charset="-122"/>
              <a:ea typeface="思源黑体" panose="020B0400000000000000" pitchFamily="34" charset="-122"/>
            </a:endParaRPr>
          </a:p>
        </p:txBody>
      </p:sp>
      <p:pic>
        <p:nvPicPr>
          <p:cNvPr id="2" name="图形 1">
            <a:extLst>
              <a:ext uri="{FF2B5EF4-FFF2-40B4-BE49-F238E27FC236}">
                <a16:creationId xmlns:a16="http://schemas.microsoft.com/office/drawing/2014/main" id="{6CFD6A9C-87CD-49E0-99C9-8D5208773B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4926" y="1816099"/>
            <a:ext cx="4140201" cy="4140201"/>
          </a:xfrm>
          <a:prstGeom prst="rect">
            <a:avLst/>
          </a:prstGeom>
        </p:spPr>
      </p:pic>
      <p:pic>
        <p:nvPicPr>
          <p:cNvPr id="8" name="图形 7">
            <a:extLst>
              <a:ext uri="{FF2B5EF4-FFF2-40B4-BE49-F238E27FC236}">
                <a16:creationId xmlns:a16="http://schemas.microsoft.com/office/drawing/2014/main" id="{E3DF0518-E3FB-EF06-11C9-4856D7B87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6875" y="1816099"/>
            <a:ext cx="4140201" cy="4140201"/>
          </a:xfrm>
          <a:prstGeom prst="rect">
            <a:avLst/>
          </a:prstGeom>
        </p:spPr>
      </p:pic>
      <p:sp>
        <p:nvSpPr>
          <p:cNvPr id="10" name="文本框 9">
            <a:extLst>
              <a:ext uri="{FF2B5EF4-FFF2-40B4-BE49-F238E27FC236}">
                <a16:creationId xmlns:a16="http://schemas.microsoft.com/office/drawing/2014/main" id="{72911509-D6E0-2C2A-A210-0B06721151D4}"/>
              </a:ext>
            </a:extLst>
          </p:cNvPr>
          <p:cNvSpPr txBox="1"/>
          <p:nvPr/>
        </p:nvSpPr>
        <p:spPr>
          <a:xfrm>
            <a:off x="7381655" y="1241633"/>
            <a:ext cx="2146742" cy="369332"/>
          </a:xfrm>
          <a:prstGeom prst="rect">
            <a:avLst/>
          </a:prstGeom>
          <a:noFill/>
        </p:spPr>
        <p:txBody>
          <a:bodyPr wrap="none" rtlCol="0">
            <a:spAutoFit/>
          </a:bodyPr>
          <a:lstStyle/>
          <a:p>
            <a:r>
              <a:rPr lang="en-US" altLang="zh-CN" dirty="0"/>
              <a:t>30 </a:t>
            </a:r>
            <a:r>
              <a:rPr lang="zh-CN" altLang="en-US" dirty="0"/>
              <a:t>任务点 </a:t>
            </a:r>
            <a:r>
              <a:rPr lang="en-US" altLang="zh-CN" dirty="0"/>
              <a:t>3 </a:t>
            </a:r>
            <a:r>
              <a:rPr lang="zh-CN" altLang="en-US" dirty="0"/>
              <a:t>无人艇</a:t>
            </a:r>
          </a:p>
        </p:txBody>
      </p:sp>
    </p:spTree>
    <p:custDataLst>
      <p:tags r:id="rId1"/>
    </p:custDataLst>
    <p:extLst>
      <p:ext uri="{BB962C8B-B14F-4D97-AF65-F5344CB8AC3E}">
        <p14:creationId xmlns:p14="http://schemas.microsoft.com/office/powerpoint/2010/main" val="76757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3EFC930-2F9F-E531-4423-D840BDB028F9}"/>
              </a:ext>
            </a:extLst>
          </p:cNvPr>
          <p:cNvSpPr txBox="1"/>
          <p:nvPr/>
        </p:nvSpPr>
        <p:spPr>
          <a:xfrm>
            <a:off x="779206" y="451724"/>
            <a:ext cx="6307394" cy="584775"/>
          </a:xfrm>
          <a:prstGeom prst="rect">
            <a:avLst/>
          </a:prstGeom>
          <a:noFill/>
        </p:spPr>
        <p:txBody>
          <a:bodyPr wrap="square">
            <a:spAutoFit/>
          </a:bodyPr>
          <a:lstStyle/>
          <a:p>
            <a:r>
              <a:rPr lang="en-US" altLang="zh-CN" sz="3200" dirty="0">
                <a:solidFill>
                  <a:srgbClr val="4F4440"/>
                </a:solidFill>
                <a:latin typeface="思源黑体" panose="020B0400000000000000" pitchFamily="34" charset="-122"/>
                <a:ea typeface="思源黑体" panose="020B0400000000000000" pitchFamily="34" charset="-122"/>
              </a:rPr>
              <a:t>02 </a:t>
            </a:r>
            <a:r>
              <a:rPr lang="zh-CN" altLang="en-US" sz="3200" dirty="0">
                <a:solidFill>
                  <a:srgbClr val="4F4440"/>
                </a:solidFill>
                <a:latin typeface="思源黑体" panose="020B0400000000000000" pitchFamily="34" charset="-122"/>
                <a:ea typeface="思源黑体" panose="020B0400000000000000" pitchFamily="34" charset="-122"/>
              </a:rPr>
              <a:t>完成情况 </a:t>
            </a:r>
            <a:r>
              <a:rPr lang="en-US" altLang="zh-CN" sz="3200" dirty="0">
                <a:solidFill>
                  <a:srgbClr val="4F4440"/>
                </a:solidFill>
                <a:latin typeface="思源黑体" panose="020B0400000000000000" pitchFamily="34" charset="-122"/>
                <a:ea typeface="思源黑体" panose="020B0400000000000000" pitchFamily="34" charset="-122"/>
              </a:rPr>
              <a:t>–</a:t>
            </a:r>
            <a:r>
              <a:rPr lang="zh-CN" altLang="en-US" sz="3200" dirty="0">
                <a:solidFill>
                  <a:srgbClr val="4F4440"/>
                </a:solidFill>
                <a:latin typeface="思源黑体" panose="020B0400000000000000" pitchFamily="34" charset="-122"/>
                <a:ea typeface="思源黑体" panose="020B0400000000000000" pitchFamily="34" charset="-122"/>
              </a:rPr>
              <a:t>路径规划</a:t>
            </a:r>
            <a:endParaRPr lang="zh-CN" altLang="en-US" sz="3200" dirty="0">
              <a:latin typeface="思源黑体" panose="020B0400000000000000" pitchFamily="34" charset="-122"/>
              <a:ea typeface="思源黑体" panose="020B0400000000000000" pitchFamily="34" charset="-122"/>
            </a:endParaRPr>
          </a:p>
        </p:txBody>
      </p:sp>
      <p:pic>
        <p:nvPicPr>
          <p:cNvPr id="2" name="图形 1">
            <a:extLst>
              <a:ext uri="{FF2B5EF4-FFF2-40B4-BE49-F238E27FC236}">
                <a16:creationId xmlns:a16="http://schemas.microsoft.com/office/drawing/2014/main" id="{6CFD6A9C-87CD-49E0-99C9-8D5208773B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0642" y="1816099"/>
            <a:ext cx="4140201" cy="4140201"/>
          </a:xfrm>
          <a:prstGeom prst="rect">
            <a:avLst/>
          </a:prstGeom>
        </p:spPr>
      </p:pic>
      <p:pic>
        <p:nvPicPr>
          <p:cNvPr id="3" name="图形 2">
            <a:extLst>
              <a:ext uri="{FF2B5EF4-FFF2-40B4-BE49-F238E27FC236}">
                <a16:creationId xmlns:a16="http://schemas.microsoft.com/office/drawing/2014/main" id="{ECE0B6F7-8C8C-12C2-C660-35686DC351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4925" y="1816099"/>
            <a:ext cx="4140201" cy="4140201"/>
          </a:xfrm>
          <a:prstGeom prst="rect">
            <a:avLst/>
          </a:prstGeom>
        </p:spPr>
      </p:pic>
    </p:spTree>
    <p:custDataLst>
      <p:tags r:id="rId1"/>
    </p:custDataLst>
    <p:extLst>
      <p:ext uri="{BB962C8B-B14F-4D97-AF65-F5344CB8AC3E}">
        <p14:creationId xmlns:p14="http://schemas.microsoft.com/office/powerpoint/2010/main" val="345498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OC_GUID" val="{e7d7e43f-0473-4401-905d-1f8d8a332db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1146</Words>
  <Application>Microsoft Office PowerPoint</Application>
  <PresentationFormat>宽屏</PresentationFormat>
  <Paragraphs>103</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华文细黑</vt:lpstr>
      <vt:lpstr>思源黑体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 克明</cp:lastModifiedBy>
  <cp:revision>71</cp:revision>
  <dcterms:created xsi:type="dcterms:W3CDTF">2019-03-31T03:10:00Z</dcterms:created>
  <dcterms:modified xsi:type="dcterms:W3CDTF">2022-05-14T02:31:52Z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